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8"/>
  </p:notesMasterIdLst>
  <p:handoutMasterIdLst>
    <p:handoutMasterId r:id="rId39"/>
  </p:handoutMasterIdLst>
  <p:sldIdLst>
    <p:sldId id="282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277" r:id="rId3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82" autoAdjust="0"/>
  </p:normalViewPr>
  <p:slideViewPr>
    <p:cSldViewPr showGuides="1">
      <p:cViewPr varScale="1">
        <p:scale>
          <a:sx n="59" d="100"/>
          <a:sy n="59" d="100"/>
        </p:scale>
        <p:origin x="1194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pPr rtl="0"/>
              <a:t>12.03.2025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8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pPr rtl="0"/>
              <a:t>12.03.2025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8268" y="2060848"/>
            <a:ext cx="7003639" cy="424847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Психологическая подготовка</a:t>
            </a:r>
            <a:br>
              <a:rPr lang="ru-RU" sz="6000" b="1" dirty="0" smtClean="0"/>
            </a:br>
            <a:r>
              <a:rPr lang="ru-RU" sz="6000" b="1" dirty="0" smtClean="0"/>
              <a:t> </a:t>
            </a:r>
            <a:r>
              <a:rPr lang="ru-RU" sz="6000" b="1" smtClean="0"/>
              <a:t>к </a:t>
            </a:r>
            <a:r>
              <a:rPr lang="ru-RU" sz="6000" b="1" smtClean="0"/>
              <a:t>ГИА</a:t>
            </a:r>
            <a:r>
              <a:rPr lang="ru-RU" sz="6000" b="1" smtClean="0"/>
              <a:t> </a:t>
            </a:r>
            <a:endParaRPr lang="ru-RU" sz="60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31" y="332656"/>
            <a:ext cx="1157938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«Всё равно только платное образование»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Негативные последствия: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Рассчитывают на минимальные баллы, поэтому мало времени уделяют подготовке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Практически перестают учиться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Испытывают трудности в вузе, так как теряют навыки систематической учебной деятельности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Коррекция: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Предупреждение о негативных последствиях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Обсуждение профессионального плана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Рассмотрение «веера вариантов»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Повышение личной ответственности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Изменение отношения к 11-му классу как только к подготовке к ЕГЭ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83" y="4797152"/>
            <a:ext cx="12188825" cy="1099592"/>
          </a:xfrm>
        </p:spPr>
        <p:txBody>
          <a:bodyPr>
            <a:normAutofit/>
          </a:bodyPr>
          <a:lstStyle/>
          <a:p>
            <a:r>
              <a:rPr lang="ru-RU" b="1" dirty="0" smtClean="0"/>
              <a:t>Трудности при прохождении экзамена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13" y="1412776"/>
            <a:ext cx="4270008" cy="320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94" y="457200"/>
            <a:ext cx="11579384" cy="9555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Познавательные трудности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628800"/>
            <a:ext cx="11579384" cy="47525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Недостаточный объем знаний.</a:t>
            </a:r>
          </a:p>
          <a:p>
            <a:pPr lvl="0"/>
            <a:r>
              <a:rPr lang="ru-RU" dirty="0" smtClean="0"/>
              <a:t>Отсутствие системы в знаниях.</a:t>
            </a:r>
          </a:p>
          <a:p>
            <a:pPr lvl="0"/>
            <a:r>
              <a:rPr lang="ru-RU" dirty="0" smtClean="0"/>
              <a:t>Плохая переключаемость внимания, низкий уровень активности и концентрации внимания.</a:t>
            </a:r>
          </a:p>
          <a:p>
            <a:pPr lvl="0"/>
            <a:r>
              <a:rPr lang="ru-RU" dirty="0" smtClean="0"/>
              <a:t>Неустойчивая умственная работоспособность.</a:t>
            </a:r>
          </a:p>
          <a:p>
            <a:pPr lvl="0"/>
            <a:r>
              <a:rPr lang="ru-RU" dirty="0" smtClean="0"/>
              <a:t>Низкий уровень развития мышления.</a:t>
            </a:r>
          </a:p>
          <a:p>
            <a:pPr lvl="0"/>
            <a:r>
              <a:rPr lang="ru-RU" dirty="0" smtClean="0"/>
              <a:t>Недостаточный объем памяти.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6294" y="457200"/>
            <a:ext cx="11579384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Поведенческие</a:t>
            </a:r>
            <a:br>
              <a:rPr lang="ru-RU" dirty="0" smtClean="0"/>
            </a:br>
            <a:r>
              <a:rPr lang="ru-RU" dirty="0" smtClean="0"/>
              <a:t>(процессуальные) трудности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Недостаточное знакомство с процедурой и спецификой экзамена.</a:t>
            </a:r>
          </a:p>
          <a:p>
            <a:pPr>
              <a:defRPr/>
            </a:pPr>
            <a:r>
              <a:rPr lang="ru-RU" dirty="0" smtClean="0"/>
              <a:t>Трудности, связанные со спецификой фиксирования ответов.</a:t>
            </a:r>
          </a:p>
          <a:p>
            <a:pPr>
              <a:defRPr/>
            </a:pPr>
            <a:r>
              <a:rPr lang="ru-RU" dirty="0" smtClean="0"/>
              <a:t>Отсутствие четкой стратегии деятельности.</a:t>
            </a:r>
          </a:p>
          <a:p>
            <a:pPr>
              <a:defRPr/>
            </a:pPr>
            <a:r>
              <a:rPr lang="ru-RU" dirty="0" smtClean="0"/>
              <a:t>Трудности, связанные с незнанием своих прав и обязанностей.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028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Личностные трудности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340768"/>
            <a:ext cx="11579384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Отсутствие возможности получить поддержку взрослых.</a:t>
            </a:r>
          </a:p>
          <a:p>
            <a:pPr>
              <a:defRPr/>
            </a:pPr>
            <a:r>
              <a:rPr lang="ru-RU" dirty="0" smtClean="0"/>
              <a:t>Отсутствие знаний о своих индивидуально-психологических особенностях.</a:t>
            </a:r>
          </a:p>
          <a:p>
            <a:pPr>
              <a:defRPr/>
            </a:pPr>
            <a:r>
              <a:rPr lang="ru-RU" dirty="0" smtClean="0"/>
              <a:t>Отсутствие личностно-значимых целей экзамена.</a:t>
            </a:r>
          </a:p>
          <a:p>
            <a:pPr>
              <a:defRPr/>
            </a:pPr>
            <a:r>
              <a:rPr lang="ru-RU" dirty="0" smtClean="0"/>
              <a:t>Несформированость профессиональных планов и видения перспектив будущего.</a:t>
            </a:r>
          </a:p>
          <a:p>
            <a:pPr>
              <a:defRPr/>
            </a:pPr>
            <a:r>
              <a:rPr lang="ru-RU" dirty="0" smtClean="0"/>
              <a:t>Эмоциональная нестабильность, повышенная тревожность.</a:t>
            </a:r>
          </a:p>
          <a:p>
            <a:pPr>
              <a:defRPr/>
            </a:pPr>
            <a:r>
              <a:rPr lang="ru-RU" dirty="0" smtClean="0"/>
              <a:t>Неадекватная самооценка и завышенный (заниженный) уровень притязаний.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1086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Психологические причины неудач на экзамене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5" y="188642"/>
            <a:ext cx="3762197" cy="21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573016"/>
            <a:ext cx="3580362" cy="28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94" y="197127"/>
            <a:ext cx="3697144" cy="24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94" y="0"/>
            <a:ext cx="11579384" cy="1484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Психологические причины неудач на экзамене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Тревога, стресс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Несерьёзное отношение к подготовке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Неудачно выбранная стратегия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Когнитивные трудности, недостаток знаний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Личностные трудности, не связанные с ситуацией экзамена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2086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5161" y="476672"/>
            <a:ext cx="4087495" cy="8298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причина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316038"/>
            <a:ext cx="4174699" cy="456123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/>
              <a:t>Тревога, стресс и неумение с ними справляться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38572" y="404664"/>
            <a:ext cx="6874681" cy="901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помощь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50613" y="1316038"/>
            <a:ext cx="7162638" cy="46332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Психологическая поддержка</a:t>
            </a:r>
          </a:p>
          <a:p>
            <a:r>
              <a:rPr lang="ru-RU" sz="2800" dirty="0" smtClean="0"/>
              <a:t>Снижение значимости экзамена</a:t>
            </a:r>
          </a:p>
          <a:p>
            <a:r>
              <a:rPr lang="ru-RU" sz="2800" dirty="0" smtClean="0"/>
              <a:t>Повышение самооценки</a:t>
            </a:r>
          </a:p>
          <a:p>
            <a:r>
              <a:rPr lang="ru-RU" sz="2800" dirty="0" smtClean="0"/>
              <a:t>Обучение практическим навыкам справляться со стрессом</a:t>
            </a:r>
          </a:p>
          <a:p>
            <a:r>
              <a:rPr lang="ru-RU" sz="2800" dirty="0" smtClean="0"/>
              <a:t>Отработка этих навыков до автоматизма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23011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161" y="404664"/>
            <a:ext cx="3703553" cy="901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причина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316038"/>
            <a:ext cx="4174699" cy="39417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/>
              <a:t>Несерьёзное отношение к подготовке, надежда на «авось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50615" y="404664"/>
            <a:ext cx="7162638" cy="901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помощь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4699" y="1316037"/>
            <a:ext cx="7738552" cy="4705251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 личностных особенностей (тревожность, мотивация)</a:t>
            </a:r>
          </a:p>
          <a:p>
            <a:r>
              <a:rPr lang="ru-RU" dirty="0" smtClean="0"/>
              <a:t>Определение личностно значимых целей сдачи экзамена</a:t>
            </a:r>
          </a:p>
          <a:p>
            <a:r>
              <a:rPr lang="ru-RU" dirty="0" smtClean="0"/>
              <a:t>Формирование понимания того, от чего зависит успешность</a:t>
            </a:r>
          </a:p>
          <a:p>
            <a:r>
              <a:rPr lang="ru-RU" dirty="0" smtClean="0"/>
              <a:t>Разработка индивидуального плана подготовки</a:t>
            </a:r>
          </a:p>
          <a:p>
            <a:r>
              <a:rPr lang="ru-RU" dirty="0" smtClean="0"/>
              <a:t>Обучение умению мобилизоваться, предпринять волевые усилия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1153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161" y="476672"/>
            <a:ext cx="3607567" cy="8298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причина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316037"/>
            <a:ext cx="4366671" cy="470525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/>
              <a:t>Неудачная стратегия деятельности на экзамене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58643" y="404664"/>
            <a:ext cx="7354610" cy="901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помощь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70685" y="1316038"/>
            <a:ext cx="7642567" cy="4777259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 личностных особенностей (темп деятельности, переключаемость, истощаемость)</a:t>
            </a:r>
          </a:p>
          <a:p>
            <a:r>
              <a:rPr lang="ru-RU" dirty="0" smtClean="0"/>
              <a:t>Обсуждение ситуации экзамена с выявлением возможных причин неудачи</a:t>
            </a:r>
          </a:p>
          <a:p>
            <a:r>
              <a:rPr lang="ru-RU" dirty="0" smtClean="0"/>
              <a:t>Выработка индивидуальной стратегии деятельности</a:t>
            </a:r>
          </a:p>
          <a:p>
            <a:r>
              <a:rPr lang="ru-RU" dirty="0" smtClean="0"/>
              <a:t>Отработка с часами стратегии на тренировочных вариантах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479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ФИЗИОЛОГИЧЕСКИЕ СИМПТОМЫ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кожная сыпь</a:t>
            </a:r>
          </a:p>
          <a:p>
            <a:r>
              <a:rPr lang="ru-RU" dirty="0" smtClean="0"/>
              <a:t> головные боли</a:t>
            </a:r>
          </a:p>
          <a:p>
            <a:r>
              <a:rPr lang="ru-RU" dirty="0" smtClean="0"/>
              <a:t> тошнота</a:t>
            </a:r>
          </a:p>
          <a:p>
            <a:r>
              <a:rPr lang="ru-RU" dirty="0" smtClean="0"/>
              <a:t> «медвежья болезнь» (диарея)</a:t>
            </a:r>
          </a:p>
          <a:p>
            <a:r>
              <a:rPr lang="ru-RU" dirty="0" smtClean="0"/>
              <a:t> мышечное напряжение</a:t>
            </a:r>
          </a:p>
          <a:p>
            <a:r>
              <a:rPr lang="ru-RU" dirty="0" smtClean="0"/>
              <a:t> углубление и учащение дыхания</a:t>
            </a:r>
          </a:p>
          <a:p>
            <a:r>
              <a:rPr lang="ru-RU" dirty="0" smtClean="0"/>
              <a:t> учащённый пульс</a:t>
            </a:r>
          </a:p>
          <a:p>
            <a:r>
              <a:rPr lang="ru-RU" dirty="0" smtClean="0"/>
              <a:t> перепады артериального давления 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84" y="1196752"/>
            <a:ext cx="353479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3690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161" y="476672"/>
            <a:ext cx="3607567" cy="8298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причина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316038"/>
            <a:ext cx="5230542" cy="4633243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ru-RU" sz="3200" dirty="0" smtClean="0"/>
              <a:t>Интеллектуальные трудности, недостаток знаний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58643" y="404664"/>
            <a:ext cx="7354610" cy="901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помощь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0470" y="1316038"/>
            <a:ext cx="6202782" cy="4633243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Составление индивидуального плана подготовки и контроль за его исполнением</a:t>
            </a:r>
          </a:p>
          <a:p>
            <a:r>
              <a:rPr lang="ru-RU" dirty="0" smtClean="0"/>
              <a:t>Сотрудничество с  учителем - предметником </a:t>
            </a:r>
          </a:p>
          <a:p>
            <a:r>
              <a:rPr lang="ru-RU" dirty="0" smtClean="0"/>
              <a:t>Обучение рациональным приёмам обработки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0097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0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29" y="4869160"/>
            <a:ext cx="10969943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Рекомендации родителям</a:t>
            </a:r>
            <a:endParaRPr lang="ru-RU" sz="4000" b="1" dirty="0"/>
          </a:p>
        </p:txBody>
      </p:sp>
      <p:sp>
        <p:nvSpPr>
          <p:cNvPr id="3" name="AutoShape 2" descr="http://900igr.net/up/datai/225684/0022-032-.pn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900igr.net/up/datai/225684/0022-032-.png"/>
          <p:cNvSpPr>
            <a:spLocks noChangeAspect="1" noChangeArrowheads="1"/>
          </p:cNvSpPr>
          <p:nvPr/>
        </p:nvSpPr>
        <p:spPr bwMode="auto">
          <a:xfrm>
            <a:off x="410526" y="7938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" y="408229"/>
            <a:ext cx="299641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15" y="2534136"/>
            <a:ext cx="3366476" cy="25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23" y="297698"/>
            <a:ext cx="4590174" cy="2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26" y="2395354"/>
            <a:ext cx="296022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ЭМОЦИОНАЛЬНЫЕ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196752"/>
            <a:ext cx="1157938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чувство общего недомогания</a:t>
            </a:r>
          </a:p>
          <a:p>
            <a:r>
              <a:rPr lang="ru-RU" dirty="0" smtClean="0"/>
              <a:t>растерянность</a:t>
            </a:r>
          </a:p>
          <a:p>
            <a:r>
              <a:rPr lang="ru-RU" dirty="0" smtClean="0"/>
              <a:t>паника</a:t>
            </a:r>
          </a:p>
          <a:p>
            <a:r>
              <a:rPr lang="ru-RU" dirty="0" smtClean="0"/>
              <a:t>страх</a:t>
            </a:r>
          </a:p>
          <a:p>
            <a:r>
              <a:rPr lang="ru-RU" dirty="0" smtClean="0"/>
              <a:t>неуверенность</a:t>
            </a:r>
          </a:p>
          <a:p>
            <a:r>
              <a:rPr lang="ru-RU" dirty="0" smtClean="0"/>
              <a:t>тревога</a:t>
            </a:r>
          </a:p>
          <a:p>
            <a:r>
              <a:rPr lang="ru-RU" dirty="0" smtClean="0"/>
              <a:t>депрессия</a:t>
            </a:r>
          </a:p>
          <a:p>
            <a:r>
              <a:rPr lang="ru-RU" dirty="0" smtClean="0"/>
              <a:t>подавленность</a:t>
            </a:r>
          </a:p>
          <a:p>
            <a:r>
              <a:rPr lang="ru-RU" dirty="0" smtClean="0"/>
              <a:t>раздражительность</a:t>
            </a:r>
          </a:p>
          <a:p>
            <a:r>
              <a:rPr lang="ru-RU" dirty="0" smtClean="0"/>
              <a:t>кошмарные сновидения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19354" r="20269" b="36705"/>
          <a:stretch/>
        </p:blipFill>
        <p:spPr bwMode="auto">
          <a:xfrm>
            <a:off x="8110111" y="2492896"/>
            <a:ext cx="2837994" cy="188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7345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231" y="260648"/>
            <a:ext cx="11579384" cy="1037800"/>
          </a:xfrm>
        </p:spPr>
        <p:txBody>
          <a:bodyPr>
            <a:normAutofit/>
          </a:bodyPr>
          <a:lstStyle/>
          <a:p>
            <a:r>
              <a:rPr lang="ru-RU" dirty="0" smtClean="0"/>
              <a:t>Подходы родителей к подготовке к ГИА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Деструктивный подход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Тревожно-агрессивный</a:t>
            </a:r>
          </a:p>
          <a:p>
            <a:r>
              <a:rPr lang="ru-RU" dirty="0" smtClean="0"/>
              <a:t>Контролирующий</a:t>
            </a:r>
          </a:p>
          <a:p>
            <a:r>
              <a:rPr lang="ru-RU" dirty="0" smtClean="0"/>
              <a:t>Отстранённый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Конструктивный подход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Поддержка</a:t>
            </a:r>
          </a:p>
          <a:p>
            <a:r>
              <a:rPr lang="ru-RU" dirty="0" smtClean="0"/>
              <a:t>Помощь</a:t>
            </a:r>
          </a:p>
          <a:p>
            <a:r>
              <a:rPr lang="ru-RU" dirty="0" smtClean="0"/>
              <a:t>Обеспечение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651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294" y="260648"/>
            <a:ext cx="11579384" cy="936104"/>
          </a:xfrm>
        </p:spPr>
        <p:txBody>
          <a:bodyPr>
            <a:noAutofit/>
          </a:bodyPr>
          <a:lstStyle/>
          <a:p>
            <a:r>
              <a:rPr lang="ru-RU" dirty="0" smtClean="0"/>
              <a:t>Как родителям справиться</a:t>
            </a:r>
            <a:br>
              <a:rPr lang="ru-RU" dirty="0" smtClean="0"/>
            </a:br>
            <a:r>
              <a:rPr lang="ru-RU" dirty="0" smtClean="0"/>
              <a:t> со своими чувствами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294" y="1554162"/>
            <a:ext cx="11579384" cy="4971182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Признать свои чувства</a:t>
            </a:r>
          </a:p>
          <a:p>
            <a:r>
              <a:rPr lang="ru-RU" dirty="0" smtClean="0"/>
              <a:t>Осознать их причину</a:t>
            </a:r>
          </a:p>
          <a:p>
            <a:r>
              <a:rPr lang="ru-RU" dirty="0" smtClean="0"/>
              <a:t>Понять, что вы не волшебник</a:t>
            </a:r>
          </a:p>
          <a:p>
            <a:r>
              <a:rPr lang="ru-RU" dirty="0" smtClean="0"/>
              <a:t>Обладать информацией об экзамене</a:t>
            </a:r>
          </a:p>
          <a:p>
            <a:r>
              <a:rPr lang="ru-RU" dirty="0" err="1" smtClean="0"/>
              <a:t>Декатастрофизировать</a:t>
            </a:r>
            <a:r>
              <a:rPr lang="ru-RU" dirty="0" smtClean="0"/>
              <a:t> последствия неудачи</a:t>
            </a:r>
          </a:p>
          <a:p>
            <a:r>
              <a:rPr lang="ru-RU" dirty="0" smtClean="0"/>
              <a:t>Найти положительные моменты в экзамене</a:t>
            </a:r>
          </a:p>
          <a:p>
            <a:r>
              <a:rPr lang="ru-RU" dirty="0" smtClean="0"/>
              <a:t>Научиться говорить с близкими о своих чувствах</a:t>
            </a:r>
          </a:p>
          <a:p>
            <a:r>
              <a:rPr lang="ru-RU" dirty="0" smtClean="0"/>
              <a:t>Направить энергию на помощь и поддержку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702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94" y="260648"/>
            <a:ext cx="11579384" cy="792088"/>
          </a:xfrm>
        </p:spPr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11985678" cy="5661248"/>
          </a:xfrm>
        </p:spPr>
        <p:txBody>
          <a:bodyPr>
            <a:normAutofit/>
          </a:bodyPr>
          <a:lstStyle/>
          <a:p>
            <a:pPr indent="12700" algn="just"/>
            <a:r>
              <a:rPr lang="ru-RU" dirty="0" smtClean="0"/>
              <a:t> Уделяйте ребенку внимание (интересуйтесь его настроением, состоянием здоровья, проявляйте заботу о его нуждах). </a:t>
            </a:r>
            <a:br>
              <a:rPr lang="ru-RU" dirty="0" smtClean="0"/>
            </a:br>
            <a:r>
              <a:rPr lang="ru-RU" dirty="0" smtClean="0"/>
              <a:t>• Оставьте ему на период экзаменов минимальный круг домашних обязанностей, давайте ему понять, что оберегаете его. </a:t>
            </a:r>
            <a:br>
              <a:rPr lang="ru-RU" dirty="0" smtClean="0"/>
            </a:br>
            <a:r>
              <a:rPr lang="ru-RU" dirty="0" smtClean="0"/>
              <a:t>• Выражайте готовность помочь и помогайте в различных вопросах подготовки. </a:t>
            </a:r>
            <a:br>
              <a:rPr lang="ru-RU" dirty="0" smtClean="0"/>
            </a:br>
            <a:r>
              <a:rPr lang="ru-RU" dirty="0" smtClean="0"/>
              <a:t>• Рассказывайте о своем опыте сдачи экзаменов, где это уместно. Расскажите, что вы испытывали перед экзаменами.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3487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58" y="0"/>
            <a:ext cx="11554420" cy="1124744"/>
          </a:xfrm>
        </p:spPr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124744"/>
            <a:ext cx="11579384" cy="57332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Старайтесь выражать уверенность в  силах подростка, не пугайте провалом. </a:t>
            </a:r>
          </a:p>
          <a:p>
            <a:pPr algn="just"/>
            <a:r>
              <a:rPr lang="ru-RU" sz="2800" dirty="0" smtClean="0"/>
              <a:t>Позаботьтесь, чтобы дома было что-то вкусненькое, что любит ваш ребенок, это будет снижать его эмоциональное напряжение (при этом не злоупотребляйте сладостями и мучным). </a:t>
            </a:r>
            <a:endParaRPr lang="ru-RU" sz="2800" dirty="0"/>
          </a:p>
          <a:p>
            <a:pPr algn="just"/>
            <a:r>
              <a:rPr lang="ru-RU" sz="2800" dirty="0" smtClean="0"/>
              <a:t>Сами постарайтесь регулировать свое волнение и не переносить его на ребенка. </a:t>
            </a:r>
            <a:br>
              <a:rPr lang="ru-RU" sz="2800" dirty="0" smtClean="0"/>
            </a:br>
            <a:r>
              <a:rPr lang="ru-RU" sz="2800" i="1" dirty="0" smtClean="0"/>
              <a:t>Будет полезно, если вы примете мысль, что в случае неуспеха жизнь ребенка не «закончится» и вы его любить не перестанете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005032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Помощь старшекласснику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268760"/>
            <a:ext cx="11579384" cy="50405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Собственное спокойствие, эмоциональная поддержка подростку. Трудный период пройдёт!</a:t>
            </a:r>
          </a:p>
          <a:p>
            <a:pPr algn="just"/>
            <a:r>
              <a:rPr lang="ru-RU" dirty="0" smtClean="0"/>
              <a:t>Помощь в самопознании и расширении представлений об окружающем мире.</a:t>
            </a:r>
          </a:p>
          <a:p>
            <a:pPr algn="just"/>
            <a:r>
              <a:rPr lang="ru-RU" dirty="0" smtClean="0"/>
              <a:t>Выслушивание и учёт мнения подростков, равноправная дискуссия.</a:t>
            </a:r>
          </a:p>
          <a:p>
            <a:pPr algn="just"/>
            <a:r>
              <a:rPr lang="ru-RU" dirty="0" smtClean="0"/>
              <a:t>Учёт психологических потребностей подростков.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73" y="1249527"/>
            <a:ext cx="11579384" cy="39604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Экзамена не надо бояться.</a:t>
            </a:r>
            <a:br>
              <a:rPr lang="ru-RU" sz="4000" b="1" dirty="0" smtClean="0"/>
            </a:br>
            <a:r>
              <a:rPr lang="ru-RU" sz="4000" b="1" dirty="0" smtClean="0"/>
              <a:t>К нему надо готовиться!</a:t>
            </a:r>
            <a:endParaRPr lang="ru-RU" sz="4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40" y="3996202"/>
            <a:ext cx="3743441" cy="26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2" y="188640"/>
            <a:ext cx="3782871" cy="22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ПОВЕДЕНЧЕСКИЕ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340768"/>
            <a:ext cx="11579384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стремление заниматься любым другим делом, лишь бы не готовиться к экзамену </a:t>
            </a:r>
          </a:p>
          <a:p>
            <a:r>
              <a:rPr lang="ru-RU" dirty="0" smtClean="0"/>
              <a:t>избегание любых напоминаний об экзаменах</a:t>
            </a:r>
          </a:p>
          <a:p>
            <a:r>
              <a:rPr lang="ru-RU" dirty="0" smtClean="0"/>
              <a:t>уменьшение эффективности в учёбе</a:t>
            </a:r>
          </a:p>
          <a:p>
            <a:r>
              <a:rPr lang="ru-RU" dirty="0" smtClean="0"/>
              <a:t>вовлечение других людей в тревожные разговоры о предстоящих экзаменах</a:t>
            </a:r>
          </a:p>
          <a:p>
            <a:r>
              <a:rPr lang="ru-RU" dirty="0" smtClean="0"/>
              <a:t>увеличение употребления кофеина </a:t>
            </a:r>
          </a:p>
          <a:p>
            <a:r>
              <a:rPr lang="ru-RU" dirty="0" smtClean="0"/>
              <a:t>ухудшение сна</a:t>
            </a:r>
          </a:p>
          <a:p>
            <a:r>
              <a:rPr lang="ru-RU" dirty="0" smtClean="0"/>
              <a:t>ухудшение аппетита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897" y="4898704"/>
            <a:ext cx="2413167" cy="170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558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94" y="260648"/>
            <a:ext cx="11579384" cy="1034752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ИНТЕЛЛЕКТУАЛЬНЫЕ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94" y="1554162"/>
            <a:ext cx="11579384" cy="5043190"/>
          </a:xfrm>
        </p:spPr>
        <p:txBody>
          <a:bodyPr>
            <a:normAutofit/>
          </a:bodyPr>
          <a:lstStyle/>
          <a:p>
            <a:r>
              <a:rPr lang="ru-RU" dirty="0" smtClean="0"/>
              <a:t>чрезмерная самокритика</a:t>
            </a:r>
          </a:p>
          <a:p>
            <a:r>
              <a:rPr lang="ru-RU" dirty="0" smtClean="0"/>
              <a:t>сравнение своей подготовленности с другими в невыгодном для себя свете,</a:t>
            </a:r>
          </a:p>
          <a:p>
            <a:r>
              <a:rPr lang="ru-RU" dirty="0" smtClean="0"/>
              <a:t>неприятные воспоминания о провалах на экзаменах в прошлом (своих или чужих)</a:t>
            </a:r>
          </a:p>
          <a:p>
            <a:r>
              <a:rPr lang="ru-RU" dirty="0" smtClean="0"/>
              <a:t>воображение отрицательных последствий неудачи на экзамене </a:t>
            </a:r>
          </a:p>
          <a:p>
            <a:r>
              <a:rPr lang="ru-RU" dirty="0" smtClean="0"/>
              <a:t>ухудшение памяти</a:t>
            </a:r>
          </a:p>
          <a:p>
            <a:r>
              <a:rPr lang="ru-RU" dirty="0" smtClean="0"/>
              <a:t>снижение способности к концентрации внимания</a:t>
            </a:r>
          </a:p>
          <a:p>
            <a:r>
              <a:rPr lang="ru-RU" dirty="0" smtClean="0"/>
              <a:t>рассеянность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965" y="2708920"/>
            <a:ext cx="1614630" cy="12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92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441" y="332656"/>
            <a:ext cx="10969943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подобные симптомы проявляются, то необходимо </a:t>
            </a:r>
          </a:p>
          <a:p>
            <a:r>
              <a:rPr lang="ru-RU" dirty="0" smtClean="0"/>
              <a:t>менять тактику подготовки к экзаменам, </a:t>
            </a:r>
          </a:p>
          <a:p>
            <a:r>
              <a:rPr lang="ru-RU" dirty="0" smtClean="0"/>
              <a:t>пересмотреть отношение к экзаменам подростка и родителей,</a:t>
            </a:r>
          </a:p>
          <a:p>
            <a:r>
              <a:rPr lang="ru-RU" dirty="0" smtClean="0"/>
              <a:t>обеспечить разностороннюю помощь и психологическую поддержку подростку.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Имеет смысл обратиться в школу для координации совместных действий педагогов и родителей.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2938" y="5159499"/>
            <a:ext cx="10360501" cy="1362075"/>
          </a:xfrm>
        </p:spPr>
        <p:txBody>
          <a:bodyPr/>
          <a:lstStyle/>
          <a:p>
            <a:r>
              <a:rPr lang="ru-RU" dirty="0" smtClean="0"/>
              <a:t>Отношение к подготовке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3" y="1147274"/>
            <a:ext cx="4098542" cy="264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98" y="260648"/>
            <a:ext cx="407924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41" y="2780929"/>
            <a:ext cx="4511326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«Счастливое неведение»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Негативные последствия: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Мало времени уделяется  подготовке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Позднее отрезвление и разочарование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Коррекция: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Проверить, не стоит ли за таким поведением сильная тревога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Уточнить или построить профессиональный план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Определить необходимые усилия для достижения цели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Построить план подготовки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3861048"/>
            <a:ext cx="3528392" cy="26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31" y="332656"/>
            <a:ext cx="1157938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«Все силы положу, чтобы хорошо сдать экзамены»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Негативные последствия: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Переутомление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«Оптимизация» деятельности за счёт тех предметов, которые не надо сдавать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/>
              <a:t>Коррекция: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Изменение отношения к 11 классу как только к подготовке к ЕГЭ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Рассмотрение «веера вариантов» и подготовка «плана Б»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Помощь в расстановке приоритетов и распределении сил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Психологическая поддержка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Соблюдение режима дня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4149080"/>
            <a:ext cx="3492262" cy="209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«День открытых дверей в классе»</Template>
  <TotalTime>1643</TotalTime>
  <Words>807</Words>
  <Application>Microsoft Office PowerPoint</Application>
  <PresentationFormat>Произвольный</PresentationFormat>
  <Paragraphs>164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</vt:lpstr>
      <vt:lpstr>Презентация "День открытых дверей в классе"</vt:lpstr>
      <vt:lpstr>Психологическая подготовка  к ГИА </vt:lpstr>
      <vt:lpstr>ФИЗИОЛОГИЧЕСКИЕ СИМПТОМЫ:</vt:lpstr>
      <vt:lpstr>ЭМОЦИОНАЛЬНЫЕ СИМПТОМЫ</vt:lpstr>
      <vt:lpstr>ПОВЕДЕНЧЕСКИЕ СИМПТОМЫ</vt:lpstr>
      <vt:lpstr>ИНТЕЛЛЕКТУАЛЬНЫЕ СИМПТОМЫ</vt:lpstr>
      <vt:lpstr>Презентация PowerPoint</vt:lpstr>
      <vt:lpstr>Отношение к подготовке</vt:lpstr>
      <vt:lpstr>«Счастливое неведение»</vt:lpstr>
      <vt:lpstr>«Все силы положу, чтобы хорошо сдать экзамены»</vt:lpstr>
      <vt:lpstr>«Всё равно только платное образование»</vt:lpstr>
      <vt:lpstr>Трудности при прохождении экзамена</vt:lpstr>
      <vt:lpstr>Познавательные трудности</vt:lpstr>
      <vt:lpstr>Поведенческие (процессуальные) трудности</vt:lpstr>
      <vt:lpstr>Личностные трудности</vt:lpstr>
      <vt:lpstr>Психологические причины неудач на экзамене</vt:lpstr>
      <vt:lpstr>Психологические причины неудач на экзамене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родителям</vt:lpstr>
      <vt:lpstr>Подходы родителей к подготовке к ГИА</vt:lpstr>
      <vt:lpstr>Как родителям справиться  со своими чувствами</vt:lpstr>
      <vt:lpstr>Рекомендации родителям</vt:lpstr>
      <vt:lpstr>Рекомендации родителям</vt:lpstr>
      <vt:lpstr>Помощь старшекласснику</vt:lpstr>
      <vt:lpstr>Экзамена не надо бояться. К нему надо готовиться!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 11 класс  ГИА 2020-2021 учебного года</dc:title>
  <dc:creator>Admin</dc:creator>
  <cp:lastModifiedBy>Учитель</cp:lastModifiedBy>
  <cp:revision>17</cp:revision>
  <dcterms:created xsi:type="dcterms:W3CDTF">2020-11-10T19:07:12Z</dcterms:created>
  <dcterms:modified xsi:type="dcterms:W3CDTF">2025-03-12T13:53:54Z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