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3" r:id="rId5"/>
    <p:sldMasterId id="2147483808" r:id="rId6"/>
  </p:sldMasterIdLst>
  <p:notesMasterIdLst>
    <p:notesMasterId r:id="rId23"/>
  </p:notesMasterIdLst>
  <p:handoutMasterIdLst>
    <p:handoutMasterId r:id="rId24"/>
  </p:handoutMasterIdLst>
  <p:sldIdLst>
    <p:sldId id="342" r:id="rId7"/>
    <p:sldId id="351" r:id="rId8"/>
    <p:sldId id="352" r:id="rId9"/>
    <p:sldId id="353" r:id="rId10"/>
    <p:sldId id="350" r:id="rId11"/>
    <p:sldId id="341" r:id="rId12"/>
    <p:sldId id="344" r:id="rId13"/>
    <p:sldId id="345" r:id="rId14"/>
    <p:sldId id="333" r:id="rId15"/>
    <p:sldId id="348" r:id="rId16"/>
    <p:sldId id="347" r:id="rId17"/>
    <p:sldId id="346" r:id="rId18"/>
    <p:sldId id="354" r:id="rId19"/>
    <p:sldId id="356" r:id="rId20"/>
    <p:sldId id="355" r:id="rId21"/>
    <p:sldId id="327" r:id="rId22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6A"/>
    <a:srgbClr val="003E81"/>
    <a:srgbClr val="0073F2"/>
    <a:srgbClr val="F26F21"/>
    <a:srgbClr val="00B09B"/>
    <a:srgbClr val="01BFF1"/>
    <a:srgbClr val="00A1DD"/>
    <a:srgbClr val="00C1F4"/>
    <a:srgbClr val="FCAE17"/>
    <a:srgbClr val="007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17" autoAdjust="0"/>
    <p:restoredTop sz="96395" autoAdjust="0"/>
  </p:normalViewPr>
  <p:slideViewPr>
    <p:cSldViewPr showGuides="1">
      <p:cViewPr varScale="1">
        <p:scale>
          <a:sx n="120" d="100"/>
          <a:sy n="120" d="100"/>
        </p:scale>
        <p:origin x="792" y="108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Успех в карьере</c:v>
                </c:pt>
              </c:strCache>
            </c:strRef>
          </c:tx>
          <c:explosion val="2"/>
          <c:dLbls>
            <c:dLbl>
              <c:idx val="0"/>
              <c:layout>
                <c:manualLayout>
                  <c:x val="-0.10523777344402663"/>
                  <c:y val="-0.1947362052838056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гибкие</a:t>
                    </a:r>
                    <a:r>
                      <a:rPr lang="ru-RU" baseline="0" dirty="0"/>
                      <a:t>
</a:t>
                    </a:r>
                    <a:fld id="{39C17649-96D7-45D8-968F-38B67DA2439A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03241790168428"/>
                      <c:h val="0.262675243944120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52B-4133-AF74-1D15357B552A}"/>
                </c:ext>
              </c:extLst>
            </c:dLbl>
            <c:dLbl>
              <c:idx val="1"/>
              <c:layout>
                <c:manualLayout>
                  <c:x val="0.12349330557207207"/>
                  <c:y val="0.1773057896622813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жёсткие</a:t>
                    </a:r>
                    <a:r>
                      <a:rPr lang="ru-RU" baseline="0" dirty="0" smtClean="0"/>
                      <a:t> 15 %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83671656793969"/>
                      <c:h val="0.167455468014376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52B-4133-AF74-1D15357B55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SOFT</c:v>
                </c:pt>
                <c:pt idx="1">
                  <c:v>HARD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9-4BB0-A157-5014C01F61A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40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BB6B-C98F-474E-9E24-4E0F1BBFF726}" type="datetime1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55284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BB6B-C98F-474E-9E24-4E0F1BBFF726}" type="datetime1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4108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9103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2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22ABC-F446-4C32-B396-3B4504EBC8E6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09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93098A-50EF-40CD-BDCD-3791B8F42B0D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9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8B75B-3AFA-49E9-B7A9-2DE2C139D566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19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94501-F38F-4042-9EA1-D7379B80EFB2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5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5BB6B-C98F-474E-9E24-4E0F1BBFF726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59742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3C57F-92A9-472B-88B9-AEB59DD80E27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22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B3B26-30B4-4EE7-B25A-597A156C8368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4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94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34CC1-A8EA-4A67-8857-B875F9F15488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27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FE85FE-7502-42DD-9C99-22230E224817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60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5BB6B-C98F-474E-9E24-4E0F1BBFF726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561098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5BB6B-C98F-474E-9E24-4E0F1BBFF726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814325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5BB6B-C98F-474E-9E24-4E0F1BBFF726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5574361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5BB6B-C98F-474E-9E24-4E0F1BBFF726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548973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5BB6B-C98F-474E-9E24-4E0F1BBFF726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832591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5BB6B-C98F-474E-9E24-4E0F1BBFF726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508679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5BB6B-C98F-474E-9E24-4E0F1BBFF726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268305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5BB6B-C98F-474E-9E24-4E0F1BBFF726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9927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84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9C0A6-26FC-4C6C-BC8C-69760912FB24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79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3FD93D-F9B5-4A7A-8567-1C61FE40F3F3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6006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C34CB-239E-4355-B891-05A612BCD219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7151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D058B5-A929-41AC-A76E-99C5FDB10AF3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3525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04E2A-D822-4A4F-B6DA-5E97CDAA9F2A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202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94501-F38F-4042-9EA1-D7379B80EFB2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897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570C49-EE9D-46BF-B6A2-B049B687DA5D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6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E305E-DE6A-4729-BCFA-EDC1CB7A887A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69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447E8-08E5-4BBA-B2B9-9568E2697E8E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5977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40982-2764-40A5-A15C-3F4B86BA9319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494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BB6B-C98F-474E-9E24-4E0F1BBFF726}" type="datetime1">
              <a:rPr lang="ru-RU" smtClean="0"/>
              <a:pPr/>
              <a:t>26.02.2025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74546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DA06B-CFDB-4B86-A38B-2382B61397EA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65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34CC1-A8EA-4A67-8857-B875F9F15488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5988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09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13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4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0" y="-2110"/>
            <a:ext cx="1350987" cy="51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6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6" r:id="rId12"/>
    <p:sldLayoutId id="2147483666" r:id="rId13"/>
    <p:sldLayoutId id="2147483667" r:id="rId14"/>
    <p:sldLayoutId id="2147483668" r:id="rId15"/>
    <p:sldLayoutId id="2147483652" r:id="rId16"/>
    <p:sldLayoutId id="2147483661" r:id="rId17"/>
    <p:sldLayoutId id="2147483662" r:id="rId18"/>
    <p:sldLayoutId id="2147483663" r:id="rId19"/>
    <p:sldLayoutId id="2147483664" r:id="rId20"/>
    <p:sldLayoutId id="2147483669" r:id="rId21"/>
    <p:sldLayoutId id="2147483656" r:id="rId2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5BB6B-C98F-474E-9E24-4E0F1BBFF726}" type="datetime1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01B83-8D4A-48A8-8415-B92BF05CF728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0" y="-2110"/>
            <a:ext cx="1350987" cy="51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0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  <p:sldLayoutId id="2147483831" r:id="rId23"/>
    <p:sldLayoutId id="2147483832" r:id="rId24"/>
    <p:sldLayoutId id="2147483833" r:id="rId25"/>
    <p:sldLayoutId id="2147483834" r:id="rId26"/>
    <p:sldLayoutId id="2147483835" r:id="rId27"/>
    <p:sldLayoutId id="2147483836" r:id="rId28"/>
    <p:sldLayoutId id="2147483837" r:id="rId29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client/disk/&#1052;&#1072;&#1090;&#1077;&#1088;&#1080;&#1072;&#1083;&#1099;%20&#1056;&#1048;&#1055;%202022-2025/&#1055;&#1088;&#1086;&#1075;&#1088;&#1072;&#1084;&#1084;&#1099;%20&#1086;&#1073;&#1097;&#1077;&#1086;&#1073;&#1088;&#1072;&#1079;&#1086;&#1074;&#1072;&#1090;&#1077;&#1083;&#1100;&#1085;&#1099;&#1093;%20&#1080;&#1085;&#1090;&#1077;&#1085;&#1089;&#1080;&#1074;&#1086;&#1074;%20%22&#1053;&#1072;&#1074;&#1099;&#1082;&#1080;%2021%20&#1074;&#1077;&#1082;&#1072;%2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club216884326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client/disk/&#1052;&#1072;&#1090;&#1077;&#1088;&#1080;&#1072;&#1083;&#1099;%20&#1056;&#1048;&#1055;%202022-2025" TargetMode="External"/><Relationship Id="rId2" Type="http://schemas.openxmlformats.org/officeDocument/2006/relationships/hyperlink" Target="https://vk.com/public186137322?w=wall-186137322_823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c-nev.ru/file/&#1050;&#1091;&#1082;&#1091;&#1096;&#1082;&#1080;&#1085;&#1072;/&#1041;&#1102;&#1083;&#1083;&#1077;&#1090;&#1077;&#1085;&#1100;_&#1091;&#1095;&#1072;&#1089;&#1090;&#1085;&#1080;&#1082;&#1080;_2024_&#1080;&#1090;&#1086;&#1075;_1.pdf" TargetMode="External"/><Relationship Id="rId4" Type="http://schemas.openxmlformats.org/officeDocument/2006/relationships/hyperlink" Target="https://rutube.ru/video/b14aa0fa553a33c358ba1c3e3777c9cd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7669" y="1804956"/>
            <a:ext cx="6517482" cy="188191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28466A"/>
                </a:solidFill>
                <a:latin typeface="+mn-lt"/>
              </a:rPr>
              <a:t>Методический ресурс для формирования, развития и совершенствования гибких навыков учащихся, в том числе используемый в открытой цифровой образовательной </a:t>
            </a:r>
            <a:r>
              <a:rPr lang="ru-RU" sz="2700" b="1" dirty="0">
                <a:solidFill>
                  <a:srgbClr val="28466A"/>
                </a:solidFill>
                <a:latin typeface="+mn-lt"/>
              </a:rPr>
              <a:t>среде</a:t>
            </a:r>
            <a:br>
              <a:rPr lang="ru-RU" sz="2700" b="1" dirty="0">
                <a:solidFill>
                  <a:srgbClr val="28466A"/>
                </a:solidFill>
                <a:latin typeface="+mn-lt"/>
              </a:rPr>
            </a:br>
            <a:r>
              <a:rPr lang="ru-RU" sz="2700" b="1" dirty="0">
                <a:solidFill>
                  <a:srgbClr val="28466A"/>
                </a:solidFill>
                <a:latin typeface="+mn-lt"/>
              </a:rPr>
              <a:t>(Комплект программ тематических </a:t>
            </a:r>
            <a:r>
              <a:rPr lang="ru-RU" sz="2700" b="1" dirty="0" err="1">
                <a:solidFill>
                  <a:srgbClr val="28466A"/>
                </a:solidFill>
                <a:latin typeface="+mn-lt"/>
              </a:rPr>
              <a:t>интенсивов</a:t>
            </a:r>
            <a:r>
              <a:rPr lang="ru-RU" sz="2700" b="1" dirty="0">
                <a:solidFill>
                  <a:srgbClr val="28466A"/>
                </a:solidFill>
                <a:latin typeface="+mn-lt"/>
              </a:rPr>
              <a:t> </a:t>
            </a:r>
            <a:br>
              <a:rPr lang="ru-RU" sz="2700" b="1" dirty="0">
                <a:solidFill>
                  <a:srgbClr val="28466A"/>
                </a:solidFill>
                <a:latin typeface="+mn-lt"/>
              </a:rPr>
            </a:br>
            <a:r>
              <a:rPr lang="ru-RU" sz="2700" b="1" dirty="0">
                <a:solidFill>
                  <a:srgbClr val="28466A"/>
                </a:solidFill>
                <a:latin typeface="+mn-lt"/>
              </a:rPr>
              <a:t> </a:t>
            </a:r>
            <a:r>
              <a:rPr lang="ru-RU" sz="2700" b="1" dirty="0">
                <a:solidFill>
                  <a:srgbClr val="28466A"/>
                </a:solidFill>
                <a:latin typeface="+mn-lt"/>
              </a:rPr>
              <a:t>«Навыки 21 века</a:t>
            </a:r>
            <a:r>
              <a:rPr lang="ru-RU" sz="2700" b="1" dirty="0" smtClean="0">
                <a:solidFill>
                  <a:srgbClr val="28466A"/>
                </a:solidFill>
                <a:latin typeface="+mn-lt"/>
              </a:rPr>
              <a:t>»)</a:t>
            </a:r>
            <a:r>
              <a:rPr lang="ru-RU" sz="2700" b="1" dirty="0" smtClean="0">
                <a:solidFill>
                  <a:srgbClr val="28466A"/>
                </a:solidFill>
                <a:latin typeface="Bahnschrift" panose="020B0502040204020203" pitchFamily="34" charset="0"/>
              </a:rPr>
              <a:t/>
            </a:r>
            <a:br>
              <a:rPr lang="ru-RU" sz="2700" b="1" dirty="0" smtClean="0">
                <a:solidFill>
                  <a:srgbClr val="28466A"/>
                </a:solidFill>
                <a:latin typeface="Bahnschrift" panose="020B0502040204020203" pitchFamily="34" charset="0"/>
              </a:rPr>
            </a:br>
            <a:r>
              <a:rPr lang="ru-RU" sz="2200" dirty="0">
                <a:solidFill>
                  <a:schemeClr val="bg1"/>
                </a:solidFill>
                <a:latin typeface="Bahnschrift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/>
            </a:r>
            <a:br>
              <a:rPr lang="ru-RU" sz="2200" dirty="0">
                <a:solidFill>
                  <a:schemeClr val="bg1"/>
                </a:solidFill>
                <a:latin typeface="Bahnschrift" panose="020B050204020402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endParaRPr lang="ru-RU" sz="2200" dirty="0">
              <a:latin typeface="Bahnschrif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44" y="8124"/>
            <a:ext cx="1140051" cy="11234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3686866"/>
            <a:ext cx="78128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gym498.ru/navyki-xxi-veka-klub-razvitiya-gibkih-navykov</a:t>
            </a:r>
            <a:r>
              <a:rPr lang="ru-RU" dirty="0" smtClean="0">
                <a:hlinkClick r:id="rId3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hlinkClick r:id="rId3"/>
              </a:rPr>
              <a:t>https://disk.yandex.ru/client/disk/</a:t>
            </a:r>
            <a:r>
              <a:rPr lang="ru-RU" dirty="0">
                <a:hlinkClick r:id="rId3"/>
              </a:rPr>
              <a:t>ОЭР_2024/498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hlinkClick r:id="rId3"/>
              </a:rPr>
              <a:t>https</a:t>
            </a:r>
            <a:r>
              <a:rPr lang="ru-RU" dirty="0">
                <a:hlinkClick r:id="rId3"/>
              </a:rPr>
              <a:t>://</a:t>
            </a:r>
            <a:r>
              <a:rPr lang="ru-RU" dirty="0" smtClean="0">
                <a:hlinkClick r:id="rId3"/>
              </a:rPr>
              <a:t>disk.yandex.ru/client/disk/Материалы%20РИП%202022-2025/Программы%20общеобразовательных%20интенсивов%20%22Навыки%2021%20века%22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44193"/>
            <a:ext cx="63727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Государственное бюджетное общеобразовательное учреждение гимназия № 498 </a:t>
            </a:r>
          </a:p>
          <a:p>
            <a:pPr algn="ctr"/>
            <a:r>
              <a:rPr lang="ru-RU" sz="1600" dirty="0"/>
              <a:t>Невского района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92694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96" y="90644"/>
            <a:ext cx="2484276" cy="21789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060" y="141480"/>
            <a:ext cx="3888432" cy="21872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3" t="23400" r="12666" b="17100"/>
          <a:stretch/>
        </p:blipFill>
        <p:spPr>
          <a:xfrm>
            <a:off x="2879812" y="141480"/>
            <a:ext cx="1808672" cy="2520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684" y="1649338"/>
            <a:ext cx="3609608" cy="20304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9327" y="2841502"/>
            <a:ext cx="3653898" cy="2055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580" y="3039802"/>
            <a:ext cx="3437874" cy="19338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59490" y="2388915"/>
            <a:ext cx="3225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hlinkClick r:id="rId8"/>
              </a:rPr>
              <a:t>https://</a:t>
            </a:r>
            <a:r>
              <a:rPr lang="ru-RU" b="1" dirty="0" smtClean="0">
                <a:hlinkClick r:id="rId8"/>
              </a:rPr>
              <a:t>vk.com/club216884326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9050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94072" cy="29677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91" y="689087"/>
            <a:ext cx="3332968" cy="44439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32" y="483518"/>
            <a:ext cx="3258745" cy="35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7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65250" y="123478"/>
            <a:ext cx="7886700" cy="994172"/>
          </a:xfrm>
        </p:spPr>
        <p:txBody>
          <a:bodyPr/>
          <a:lstStyle/>
          <a:p>
            <a:r>
              <a:rPr lang="ru-RU" dirty="0" smtClean="0"/>
              <a:t>Перспективы развития ресурса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65250" y="1117650"/>
            <a:ext cx="7147706" cy="3263504"/>
          </a:xfrm>
        </p:spPr>
        <p:txBody>
          <a:bodyPr/>
          <a:lstStyle/>
          <a:p>
            <a:r>
              <a:rPr lang="ru-RU" dirty="0" smtClean="0"/>
              <a:t>Краткосрочные программы дополнительного образования:</a:t>
            </a:r>
          </a:p>
          <a:p>
            <a:pPr marL="0" indent="0">
              <a:buNone/>
            </a:pPr>
            <a:r>
              <a:rPr lang="ru-RU" b="1" dirty="0" smtClean="0"/>
              <a:t>«</a:t>
            </a:r>
            <a:r>
              <a:rPr lang="ru-RU" b="1" dirty="0"/>
              <a:t>Преврати эмоции в суперсилу</a:t>
            </a:r>
            <a:r>
              <a:rPr lang="ru-RU" b="1" dirty="0" smtClean="0"/>
              <a:t>!» (возраст 7-12 лет)</a:t>
            </a:r>
          </a:p>
          <a:p>
            <a:pPr marL="0" indent="0">
              <a:buNone/>
            </a:pPr>
            <a:r>
              <a:rPr lang="ru-RU" b="1" dirty="0" smtClean="0"/>
              <a:t>«Навыки 21 века» (возраст 13-17 лет)</a:t>
            </a:r>
            <a:endParaRPr lang="ru-RU" dirty="0"/>
          </a:p>
          <a:p>
            <a:r>
              <a:rPr lang="ru-RU" dirty="0" smtClean="0"/>
              <a:t>Программы дополнительного образования:</a:t>
            </a:r>
          </a:p>
          <a:p>
            <a:pPr marL="0" indent="0">
              <a:buNone/>
            </a:pPr>
            <a:r>
              <a:rPr lang="ru-RU" b="1" dirty="0" smtClean="0"/>
              <a:t>«Школа юного лидера»</a:t>
            </a:r>
          </a:p>
          <a:p>
            <a:pPr marL="0" indent="0">
              <a:buNone/>
            </a:pPr>
            <a:r>
              <a:rPr lang="ru-RU" b="1" dirty="0" smtClean="0"/>
              <a:t>«Навыки 21 века»</a:t>
            </a:r>
          </a:p>
          <a:p>
            <a:r>
              <a:rPr lang="ru-RU" dirty="0" smtClean="0"/>
              <a:t>Программы внеурочной деятельности:</a:t>
            </a:r>
          </a:p>
          <a:p>
            <a:pPr marL="0" indent="0">
              <a:buNone/>
            </a:pPr>
            <a:r>
              <a:rPr lang="ru-RU" b="1" dirty="0" smtClean="0"/>
              <a:t>«Основные навыки успеха» </a:t>
            </a:r>
            <a:r>
              <a:rPr lang="ru-RU" dirty="0" smtClean="0"/>
              <a:t>(8 класс)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03648" y="-68266"/>
            <a:ext cx="7886700" cy="994172"/>
          </a:xfrm>
        </p:spPr>
        <p:txBody>
          <a:bodyPr/>
          <a:lstStyle/>
          <a:p>
            <a:r>
              <a:rPr lang="ru-RU" b="1" dirty="0" smtClean="0">
                <a:solidFill>
                  <a:srgbClr val="003E81"/>
                </a:solidFill>
              </a:rPr>
              <a:t>Отзывы участников </a:t>
            </a:r>
            <a:r>
              <a:rPr lang="ru-RU" b="1" dirty="0" err="1" smtClean="0">
                <a:solidFill>
                  <a:srgbClr val="003E81"/>
                </a:solidFill>
              </a:rPr>
              <a:t>интенсивов</a:t>
            </a:r>
            <a:endParaRPr lang="ru-RU" b="1" dirty="0">
              <a:solidFill>
                <a:srgbClr val="003E8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48003"/>
            <a:ext cx="3489263" cy="42305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88" y="1275606"/>
            <a:ext cx="4573724" cy="321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0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03648" y="-68266"/>
            <a:ext cx="7886700" cy="994172"/>
          </a:xfrm>
        </p:spPr>
        <p:txBody>
          <a:bodyPr/>
          <a:lstStyle/>
          <a:p>
            <a:r>
              <a:rPr lang="ru-RU" b="1" dirty="0" smtClean="0">
                <a:solidFill>
                  <a:srgbClr val="003E81"/>
                </a:solidFill>
              </a:rPr>
              <a:t>Отзывы экспертного сообщества</a:t>
            </a:r>
            <a:endParaRPr lang="ru-RU" b="1" dirty="0">
              <a:solidFill>
                <a:srgbClr val="003E8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41" y="1044257"/>
            <a:ext cx="3060340" cy="41516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"/>
          <a:stretch/>
        </p:blipFill>
        <p:spPr>
          <a:xfrm>
            <a:off x="6216135" y="1052300"/>
            <a:ext cx="2916324" cy="40132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52" y="807554"/>
            <a:ext cx="3233993" cy="433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61497" y="-128550"/>
            <a:ext cx="7886700" cy="994172"/>
          </a:xfrm>
        </p:spPr>
        <p:txBody>
          <a:bodyPr/>
          <a:lstStyle/>
          <a:p>
            <a:r>
              <a:rPr lang="ru-RU" b="1" dirty="0" smtClean="0">
                <a:solidFill>
                  <a:srgbClr val="003E81"/>
                </a:solidFill>
              </a:rPr>
              <a:t>Диссеминация опыта</a:t>
            </a:r>
            <a:endParaRPr lang="ru-RU" b="1" dirty="0">
              <a:solidFill>
                <a:srgbClr val="003E8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67644" y="1099162"/>
            <a:ext cx="7632848" cy="3465129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800" dirty="0" smtClean="0"/>
              <a:t>Мастер-класс в рамках мероприятия ПМОФ-2024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vk.com/public186137322?w=wall-186137322_7107</a:t>
            </a:r>
            <a:r>
              <a:rPr lang="ru-RU" sz="1800" dirty="0" smtClean="0">
                <a:hlinkClick r:id="rId2"/>
              </a:rPr>
              <a:t> </a:t>
            </a:r>
            <a:r>
              <a:rPr lang="ru-RU" sz="1800" dirty="0" smtClean="0"/>
              <a:t>(март 2024)</a:t>
            </a:r>
            <a:endParaRPr lang="ru-RU" sz="1800" dirty="0" smtClean="0">
              <a:hlinkClick r:id="rId2"/>
            </a:endParaRPr>
          </a:p>
          <a:p>
            <a:pPr algn="just"/>
            <a:r>
              <a:rPr lang="ru-RU" sz="1800" dirty="0" smtClean="0"/>
              <a:t>Мастер-класс </a:t>
            </a:r>
            <a:r>
              <a:rPr lang="ru-RU" sz="1800" dirty="0"/>
              <a:t>«ПРОСТО О СЛОЖНОМ» (тематические </a:t>
            </a:r>
            <a:r>
              <a:rPr lang="ru-RU" sz="1800" dirty="0" err="1"/>
              <a:t>интенсивы</a:t>
            </a:r>
            <a:r>
              <a:rPr lang="ru-RU" sz="1800" dirty="0"/>
              <a:t> «НАВЫКИ 21 ВЕКА» как способ формирования и развития гибких навыков учащихся в условиях образовательного процесса) </a:t>
            </a:r>
            <a:r>
              <a:rPr lang="ru-RU" sz="1800" dirty="0" smtClean="0"/>
              <a:t> </a:t>
            </a: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vk.com/public186137322?w=wall-186137322_8232</a:t>
            </a:r>
            <a:r>
              <a:rPr lang="ru-RU" sz="1800" dirty="0" smtClean="0"/>
              <a:t> (октябрь 2024)</a:t>
            </a:r>
          </a:p>
          <a:p>
            <a:pPr algn="just"/>
            <a:r>
              <a:rPr lang="ru-RU" sz="1800" dirty="0" smtClean="0"/>
              <a:t>Круглые столы на базе АППО им. К.Д. Ушинского (сентябрь, октябрь, декабрь 2024) </a:t>
            </a:r>
            <a:r>
              <a:rPr lang="en-US" sz="1800" dirty="0">
                <a:hlinkClick r:id="rId3"/>
              </a:rPr>
              <a:t>https://disk.yandex.ru/client/disk/</a:t>
            </a:r>
            <a:r>
              <a:rPr lang="ru-RU" sz="1800" dirty="0" smtClean="0">
                <a:hlinkClick r:id="rId3"/>
              </a:rPr>
              <a:t>Материалы%20РИП%202022-2025</a:t>
            </a:r>
            <a:r>
              <a:rPr lang="ru-RU" sz="1800" dirty="0" smtClean="0"/>
              <a:t> </a:t>
            </a:r>
          </a:p>
          <a:p>
            <a:pPr algn="just"/>
            <a:r>
              <a:rPr lang="ru-RU" sz="1800" dirty="0" smtClean="0"/>
              <a:t>Мастер-класс </a:t>
            </a:r>
            <a:r>
              <a:rPr lang="ru-RU" sz="1800" dirty="0"/>
              <a:t>«Как подготовить публичное выступление</a:t>
            </a:r>
            <a:r>
              <a:rPr lang="ru-RU" sz="1800" dirty="0" smtClean="0"/>
              <a:t>» </a:t>
            </a:r>
            <a:r>
              <a:rPr lang="en-US" sz="1800" dirty="0">
                <a:hlinkClick r:id="rId4"/>
              </a:rPr>
              <a:t>https://rutube.ru/video/b14aa0fa553a33c358ba1c3e3777c9cd</a:t>
            </a:r>
            <a:r>
              <a:rPr lang="en-US" sz="1800" dirty="0" smtClean="0">
                <a:hlinkClick r:id="rId4"/>
              </a:rPr>
              <a:t>/</a:t>
            </a:r>
            <a:r>
              <a:rPr lang="ru-RU" sz="1800" dirty="0" smtClean="0"/>
              <a:t> Победитель районного конкурса «ВебПеликан-2024» </a:t>
            </a:r>
            <a:r>
              <a:rPr lang="en-US" sz="1800" dirty="0">
                <a:hlinkClick r:id="rId5"/>
              </a:rPr>
              <a:t>http://imc-nev.ru/file/</a:t>
            </a:r>
            <a:r>
              <a:rPr lang="ru-RU" sz="1800" dirty="0">
                <a:hlinkClick r:id="rId5"/>
              </a:rPr>
              <a:t>Кукушкина/Бюллетень_участники_2024_итог_1.</a:t>
            </a:r>
            <a:r>
              <a:rPr lang="en-US" sz="1800" dirty="0" smtClean="0">
                <a:hlinkClick r:id="rId5"/>
              </a:rPr>
              <a:t>pdf</a:t>
            </a:r>
            <a:r>
              <a:rPr lang="ru-RU" sz="1800" dirty="0" smtClean="0"/>
              <a:t> (декабрь 2024)</a:t>
            </a: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8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r="5872"/>
          <a:stretch>
            <a:fillRect/>
          </a:stretch>
        </p:blipFill>
        <p:spPr/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8D1FE5F-B4B9-4EBC-B92D-D8A9FC47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44" y="1239602"/>
            <a:ext cx="3888431" cy="212423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Приглашаем к сотрудничеству</a:t>
            </a:r>
            <a:endParaRPr lang="ru-RU" b="1" dirty="0">
              <a:solidFill>
                <a:schemeClr val="tx2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/>
          </p:nvPr>
        </p:nvGraphicFramePr>
        <p:xfrm>
          <a:off x="1601670" y="951570"/>
          <a:ext cx="5913276" cy="3867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639" y="159482"/>
            <a:ext cx="7773338" cy="1197133"/>
          </a:xfrm>
        </p:spPr>
        <p:txBody>
          <a:bodyPr/>
          <a:lstStyle/>
          <a:p>
            <a:r>
              <a:rPr lang="ru-RU" b="1" dirty="0" smtClean="0"/>
              <a:t>Профессиональный успех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6538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13.userapi.com/impf/c851524/v851524174/1c5f1/iV-n3Cl9e5A.jpg?size=604x456&amp;quality=96&amp;sign=c95b4dfb55fd34b934bf24ca562db15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13993"/>
            <a:ext cx="6833697" cy="515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445986" y="3925659"/>
            <a:ext cx="1530170" cy="59406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50" b="1" dirty="0">
                <a:solidFill>
                  <a:srgbClr val="663300"/>
                </a:solidFill>
              </a:rPr>
              <a:t>85 %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84168" y="951570"/>
            <a:ext cx="1476164" cy="59406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50" b="1" dirty="0">
                <a:solidFill>
                  <a:srgbClr val="663300"/>
                </a:solidFill>
              </a:rPr>
              <a:t>20 %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55086" y="1969826"/>
            <a:ext cx="1485165" cy="59406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50" b="1" dirty="0">
                <a:solidFill>
                  <a:srgbClr val="663300"/>
                </a:solidFill>
              </a:rPr>
              <a:t>60 %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34018" y="2949792"/>
            <a:ext cx="1530170" cy="59406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50" b="1" dirty="0">
                <a:solidFill>
                  <a:srgbClr val="663300"/>
                </a:solidFill>
              </a:rPr>
              <a:t>80 %</a:t>
            </a:r>
          </a:p>
        </p:txBody>
      </p:sp>
    </p:spTree>
    <p:extLst>
      <p:ext uri="{BB962C8B-B14F-4D97-AF65-F5344CB8AC3E}">
        <p14:creationId xmlns:p14="http://schemas.microsoft.com/office/powerpoint/2010/main" val="1532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55676" y="357504"/>
            <a:ext cx="65167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Гибкие навыки</a:t>
            </a:r>
            <a:r>
              <a:rPr lang="ru-RU" sz="2000" dirty="0">
                <a:solidFill>
                  <a:srgbClr val="002060"/>
                </a:solidFill>
              </a:rPr>
              <a:t> (</a:t>
            </a:r>
            <a:r>
              <a:rPr lang="ru-RU" sz="2000" b="1" dirty="0" err="1">
                <a:solidFill>
                  <a:srgbClr val="002060"/>
                </a:solidFill>
              </a:rPr>
              <a:t>soft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skills</a:t>
            </a:r>
            <a:r>
              <a:rPr lang="ru-RU" sz="2000" dirty="0">
                <a:solidFill>
                  <a:srgbClr val="002060"/>
                </a:solidFill>
              </a:rPr>
              <a:t>)</a:t>
            </a:r>
            <a:r>
              <a:rPr lang="ru-RU" sz="2000" b="1" dirty="0">
                <a:solidFill>
                  <a:srgbClr val="002060"/>
                </a:solidFill>
              </a:rPr>
              <a:t>— </a:t>
            </a:r>
            <a:r>
              <a:rPr lang="ru-RU" sz="2000" dirty="0"/>
              <a:t>комплекс умений общего характера, тесно связанных с личностными качествами, являющимися </a:t>
            </a:r>
            <a:r>
              <a:rPr lang="ru-RU" sz="2000" dirty="0" err="1"/>
              <a:t>надпрофессиональными</a:t>
            </a:r>
            <a:r>
              <a:rPr lang="ru-RU" sz="2000" dirty="0"/>
              <a:t>, «сквозными».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7382" y="1925801"/>
            <a:ext cx="1900398" cy="1944216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rgbClr val="008000"/>
                </a:solidFill>
              </a:rPr>
              <a:t>Мышление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cs typeface="Times New Roman" panose="02020603050405020304" pitchFamily="18" charset="0"/>
              </a:rPr>
              <a:t>креативное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cs typeface="Times New Roman" panose="02020603050405020304" pitchFamily="18" charset="0"/>
              </a:rPr>
              <a:t>проектное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cs typeface="Times New Roman" panose="02020603050405020304" pitchFamily="18" charset="0"/>
              </a:rPr>
              <a:t>критическое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cs typeface="Times New Roman" panose="02020603050405020304" pitchFamily="18" charset="0"/>
              </a:rPr>
              <a:t>функциональное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ru-RU" sz="13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0239" y="1925801"/>
            <a:ext cx="1845376" cy="1944216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rgbClr val="0070C0"/>
                </a:solidFill>
              </a:rPr>
              <a:t>Координация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планирование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командная работа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тайм-менеджмент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принятие оптимальных решений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23007" y="1925801"/>
            <a:ext cx="1845376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75" b="1" dirty="0">
                <a:solidFill>
                  <a:schemeClr val="tx2"/>
                </a:solidFill>
                <a:cs typeface="Times New Roman" panose="02020603050405020304" pitchFamily="18" charset="0"/>
              </a:rPr>
              <a:t>Психологические ресурсы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память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внимание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стрессоустойчивость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управление собой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эмоциональный интеллект</a:t>
            </a:r>
            <a:r>
              <a:rPr lang="ru-RU" sz="1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38074" y="1925801"/>
            <a:ext cx="1845376" cy="1944216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rgbClr val="7030A0"/>
                </a:solidFill>
              </a:rPr>
              <a:t>Коммуникация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ораторское искусство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деловое общение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интерактивное общение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письменная коммуникация</a:t>
            </a:r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4847329" y="172185"/>
            <a:ext cx="709482" cy="7668852"/>
          </a:xfrm>
          <a:prstGeom prst="rightBrac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TextBox 13"/>
          <p:cNvSpPr txBox="1"/>
          <p:nvPr/>
        </p:nvSpPr>
        <p:spPr>
          <a:xfrm>
            <a:off x="2533160" y="4461961"/>
            <a:ext cx="41584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>
                <a:solidFill>
                  <a:srgbClr val="002060"/>
                </a:solidFill>
              </a:rPr>
              <a:t>НАВЫКИ </a:t>
            </a:r>
            <a:r>
              <a:rPr lang="en-US" sz="2700" b="1" dirty="0">
                <a:solidFill>
                  <a:srgbClr val="002060"/>
                </a:solidFill>
              </a:rPr>
              <a:t>XXI</a:t>
            </a:r>
            <a:r>
              <a:rPr lang="ru-RU" sz="2700" b="1" dirty="0">
                <a:solidFill>
                  <a:srgbClr val="002060"/>
                </a:solidFill>
              </a:rPr>
              <a:t> ВЕКА</a:t>
            </a:r>
          </a:p>
        </p:txBody>
      </p:sp>
    </p:spTree>
    <p:extLst>
      <p:ext uri="{BB962C8B-B14F-4D97-AF65-F5344CB8AC3E}">
        <p14:creationId xmlns:p14="http://schemas.microsoft.com/office/powerpoint/2010/main" val="275123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0"/>
            <a:ext cx="7773338" cy="88611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Программы тематических </a:t>
            </a:r>
            <a:r>
              <a:rPr lang="ru-RU" sz="2400" b="1" dirty="0" err="1" smtClean="0"/>
              <a:t>интенсивов</a:t>
            </a: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>«Навыки 21 века»</a:t>
            </a:r>
            <a:endParaRPr lang="ru-RU" sz="2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" y="824106"/>
            <a:ext cx="5268441" cy="3351272"/>
          </a:xfrm>
          <a:prstGeom prst="rect">
            <a:avLst/>
          </a:prstGeom>
          <a:ln w="6350" cap="sq">
            <a:solidFill>
              <a:srgbClr val="0073F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1726928"/>
            <a:ext cx="5959221" cy="2394022"/>
          </a:xfrm>
          <a:prstGeom prst="rect">
            <a:avLst/>
          </a:prstGeom>
          <a:ln w="6350" cap="sq">
            <a:solidFill>
              <a:srgbClr val="0073F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96" y="2574925"/>
            <a:ext cx="5326247" cy="2568575"/>
          </a:xfrm>
          <a:prstGeom prst="rect">
            <a:avLst/>
          </a:prstGeom>
          <a:ln w="6350" cap="sq">
            <a:solidFill>
              <a:srgbClr val="0073F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732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367644" y="0"/>
            <a:ext cx="7776356" cy="885825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Bahnschrift" panose="020B0502040204020203" pitchFamily="34" charset="0"/>
              </a:rPr>
              <a:t>Программы тематических </a:t>
            </a:r>
            <a:r>
              <a:rPr lang="ru-RU" sz="2200" b="1" dirty="0" err="1" smtClean="0">
                <a:latin typeface="Bahnschrift" panose="020B0502040204020203" pitchFamily="34" charset="0"/>
              </a:rPr>
              <a:t>интенсивов</a:t>
            </a:r>
            <a:r>
              <a:rPr lang="ru-RU" sz="2200" b="1" dirty="0" smtClean="0">
                <a:latin typeface="Bahnschrift" panose="020B0502040204020203" pitchFamily="34" charset="0"/>
              </a:rPr>
              <a:t> «Навыки 21 века»</a:t>
            </a:r>
            <a:endParaRPr lang="ru-RU" sz="2200" b="1" dirty="0">
              <a:latin typeface="Bahnschrift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52" y="699541"/>
            <a:ext cx="6825253" cy="4341565"/>
          </a:xfrm>
          <a:prstGeom prst="rect">
            <a:avLst/>
          </a:prstGeom>
          <a:ln w="6350" cap="sq">
            <a:solidFill>
              <a:srgbClr val="0073F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722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0"/>
            <a:ext cx="8028892" cy="88611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Bahnschrift" panose="020B0502040204020203" pitchFamily="34" charset="0"/>
              </a:rPr>
              <a:t>Программы тематических </a:t>
            </a:r>
            <a:r>
              <a:rPr lang="ru-RU" sz="2200" b="1" dirty="0" err="1" smtClean="0">
                <a:latin typeface="Bahnschrift" panose="020B0502040204020203" pitchFamily="34" charset="0"/>
              </a:rPr>
              <a:t>интенсивов</a:t>
            </a:r>
            <a:r>
              <a:rPr lang="ru-RU" sz="2200" b="1" dirty="0" smtClean="0">
                <a:latin typeface="Bahnschrift" panose="020B0502040204020203" pitchFamily="34" charset="0"/>
              </a:rPr>
              <a:t> «Навыки 21 века»</a:t>
            </a:r>
            <a:endParaRPr lang="ru-RU" sz="2200" b="1" dirty="0">
              <a:latin typeface="Bahnschrif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131590"/>
            <a:ext cx="7707447" cy="3096344"/>
          </a:xfrm>
          <a:prstGeom prst="rect">
            <a:avLst/>
          </a:prstGeom>
          <a:ln w="6350" cap="sq">
            <a:solidFill>
              <a:srgbClr val="0073F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51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0"/>
            <a:ext cx="8028892" cy="88611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Bahnschrift" panose="020B0502040204020203" pitchFamily="34" charset="0"/>
              </a:rPr>
              <a:t>Программы тематических </a:t>
            </a:r>
            <a:r>
              <a:rPr lang="ru-RU" sz="2200" b="1" dirty="0" err="1" smtClean="0">
                <a:latin typeface="Bahnschrift" panose="020B0502040204020203" pitchFamily="34" charset="0"/>
              </a:rPr>
              <a:t>интенсивов</a:t>
            </a:r>
            <a:r>
              <a:rPr lang="ru-RU" sz="2200" b="1" dirty="0" smtClean="0">
                <a:latin typeface="Bahnschrift" panose="020B0502040204020203" pitchFamily="34" charset="0"/>
              </a:rPr>
              <a:t> «Навыки 21 века»</a:t>
            </a:r>
            <a:endParaRPr lang="ru-RU" sz="2200" b="1" dirty="0">
              <a:latin typeface="Bahnschrif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131590"/>
            <a:ext cx="7632848" cy="3680930"/>
          </a:xfrm>
          <a:prstGeom prst="rect">
            <a:avLst/>
          </a:prstGeom>
          <a:ln w="6350" cap="sq">
            <a:solidFill>
              <a:srgbClr val="0073F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937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849" y="1838849"/>
            <a:ext cx="1757865" cy="23429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653" y="157062"/>
            <a:ext cx="7604838" cy="828092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Bahnschrift" panose="020B0502040204020203" pitchFamily="34" charset="0"/>
              </a:rPr>
              <a:t>Общеобразовательные </a:t>
            </a:r>
            <a:r>
              <a:rPr lang="ru-RU" sz="2200" dirty="0" err="1">
                <a:latin typeface="Bahnschrift" panose="020B0502040204020203" pitchFamily="34" charset="0"/>
              </a:rPr>
              <a:t>интенсивы</a:t>
            </a:r>
            <a:r>
              <a:rPr lang="ru-RU" sz="2200" dirty="0">
                <a:latin typeface="Bahnschrift" panose="020B0502040204020203" pitchFamily="34" charset="0"/>
              </a:rPr>
              <a:t> для учащихся</a:t>
            </a:r>
            <a:br>
              <a:rPr lang="ru-RU" sz="2200" dirty="0">
                <a:latin typeface="Bahnschrift" panose="020B0502040204020203" pitchFamily="34" charset="0"/>
              </a:rPr>
            </a:br>
            <a:r>
              <a:rPr lang="ru-RU" sz="2200" dirty="0">
                <a:latin typeface="Bahnschrift" panose="020B0502040204020203" pitchFamily="34" charset="0"/>
              </a:rPr>
              <a:t>«НАВЫКИ 21 века»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300" y="804631"/>
            <a:ext cx="8720963" cy="339447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</a:t>
            </a:r>
            <a:r>
              <a:rPr lang="ru-RU" sz="1400" dirty="0" smtClean="0"/>
              <a:t>3 программы (осень-весна-лето)   6 часов * 3 = 18 часов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2022-2023 учебного года, 2023-2024 учебного года, 2024-2025 учебного года</a:t>
            </a:r>
          </a:p>
          <a:p>
            <a:pPr marL="0" indent="0">
              <a:buNone/>
            </a:pPr>
            <a:r>
              <a:rPr lang="ru-RU" dirty="0" smtClean="0"/>
              <a:t>                </a:t>
            </a:r>
            <a:r>
              <a:rPr lang="ru-RU" sz="1400" dirty="0" smtClean="0"/>
              <a:t>Обучено 130 учащихся 8-10 классов школ Невского и Московского районов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" t="22524" r="-982" b="13344"/>
          <a:stretch/>
        </p:blipFill>
        <p:spPr>
          <a:xfrm>
            <a:off x="1431985" y="1838849"/>
            <a:ext cx="1370936" cy="19538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31" y="1829285"/>
            <a:ext cx="1364678" cy="2428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599" y="1829285"/>
            <a:ext cx="2644474" cy="14903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2670" y="2931790"/>
            <a:ext cx="3651821" cy="20545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60" y="3263497"/>
            <a:ext cx="3062796" cy="17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7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3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4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EA4F93F4-F477-41EE-B0AD-B298668C9FF5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1C7FF736-1F78-4BD5-A664-C702E4D8FE25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F0D6C57C-9228-4596-AEBB-67E763CC830F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13057</TotalTime>
  <Words>354</Words>
  <Application>Microsoft Office PowerPoint</Application>
  <PresentationFormat>Экран (16:9)</PresentationFormat>
  <Paragraphs>72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Bahnschrift</vt:lpstr>
      <vt:lpstr>Calibri</vt:lpstr>
      <vt:lpstr>Calibri Light</vt:lpstr>
      <vt:lpstr>Open Sans Semibold</vt:lpstr>
      <vt:lpstr>Times New Roman</vt:lpstr>
      <vt:lpstr>Tw Cen MT</vt:lpstr>
      <vt:lpstr>Wingdings</vt:lpstr>
      <vt:lpstr>Тема Office</vt:lpstr>
      <vt:lpstr>Капля</vt:lpstr>
      <vt:lpstr>Методический ресурс для формирования, развития и совершенствования гибких навыков учащихся, в том числе используемый в открытой цифровой образовательной среде (Комплект программ тематических интенсивов   «Навыки 21 века»)  </vt:lpstr>
      <vt:lpstr>Профессиональный успех </vt:lpstr>
      <vt:lpstr>Презентация PowerPoint</vt:lpstr>
      <vt:lpstr>Презентация PowerPoint</vt:lpstr>
      <vt:lpstr>Программы тематических интенсивов  «Навыки 21 века»</vt:lpstr>
      <vt:lpstr>Программы тематических интенсивов «Навыки 21 века»</vt:lpstr>
      <vt:lpstr>Программы тематических интенсивов «Навыки 21 века»</vt:lpstr>
      <vt:lpstr>Программы тематических интенсивов «Навыки 21 века»</vt:lpstr>
      <vt:lpstr>Общеобразовательные интенсивы для учащихся «НАВЫКИ 21 века»</vt:lpstr>
      <vt:lpstr>Презентация PowerPoint</vt:lpstr>
      <vt:lpstr>Презентация PowerPoint</vt:lpstr>
      <vt:lpstr>Перспективы развития ресурса</vt:lpstr>
      <vt:lpstr>Отзывы участников интенсивов</vt:lpstr>
      <vt:lpstr>Отзывы экспертного сообщества</vt:lpstr>
      <vt:lpstr>Диссеминация опыта</vt:lpstr>
      <vt:lpstr>Приглашаем к сотрудничеству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498-47</cp:lastModifiedBy>
  <cp:revision>348</cp:revision>
  <cp:lastPrinted>2017-03-30T08:39:18Z</cp:lastPrinted>
  <dcterms:created xsi:type="dcterms:W3CDTF">2017-03-23T13:26:11Z</dcterms:created>
  <dcterms:modified xsi:type="dcterms:W3CDTF">2025-02-26T14:00:03Z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