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69" r:id="rId3"/>
    <p:sldId id="272" r:id="rId4"/>
    <p:sldId id="303" r:id="rId5"/>
    <p:sldId id="299" r:id="rId6"/>
    <p:sldId id="302" r:id="rId7"/>
    <p:sldId id="291" r:id="rId8"/>
    <p:sldId id="300" r:id="rId9"/>
    <p:sldId id="301" r:id="rId10"/>
    <p:sldId id="298" r:id="rId11"/>
  </p:sldIdLst>
  <p:sldSz cx="12192000" cy="6858000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3F7"/>
    <a:srgbClr val="008000"/>
    <a:srgbClr val="DCFFB9"/>
    <a:srgbClr val="EBF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4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EDD19-DB2B-46CB-B9FD-4D6599986961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B53154-6936-48D0-8C41-2809CE0CC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8411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F89F3F-595D-42CC-8DBE-D633CF87A8BB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E552A-7FA3-442A-A56B-1A91A53F5D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135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Добрый день. Представляем Вашему вниманию оценочную практику в номинации </a:t>
            </a:r>
            <a:r>
              <a:rPr lang="ru-RU" b="1" dirty="0" smtClean="0"/>
              <a:t>«Современные цифровые решения в области оценки качества».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45AB4-E09A-41CB-A375-FC686F34D51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824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6A12-F6AB-4C7E-B0BA-9F387341FA8D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4D99-0943-4B03-87DC-EF4B851121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273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6A12-F6AB-4C7E-B0BA-9F387341FA8D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4D99-0943-4B03-87DC-EF4B851121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9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6A12-F6AB-4C7E-B0BA-9F387341FA8D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4D99-0943-4B03-87DC-EF4B851121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858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6A12-F6AB-4C7E-B0BA-9F387341FA8D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4D99-0943-4B03-87DC-EF4B851121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542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6A12-F6AB-4C7E-B0BA-9F387341FA8D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4D99-0943-4B03-87DC-EF4B851121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561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6A12-F6AB-4C7E-B0BA-9F387341FA8D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4D99-0943-4B03-87DC-EF4B851121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574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6A12-F6AB-4C7E-B0BA-9F387341FA8D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4D99-0943-4B03-87DC-EF4B851121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811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6A12-F6AB-4C7E-B0BA-9F387341FA8D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4D99-0943-4B03-87DC-EF4B851121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957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6A12-F6AB-4C7E-B0BA-9F387341FA8D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4D99-0943-4B03-87DC-EF4B851121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675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6A12-F6AB-4C7E-B0BA-9F387341FA8D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4D99-0943-4B03-87DC-EF4B851121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617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6A12-F6AB-4C7E-B0BA-9F387341FA8D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4D99-0943-4B03-87DC-EF4B851121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540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46A12-F6AB-4C7E-B0BA-9F387341FA8D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74D99-0943-4B03-87DC-EF4B851121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978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gym498.ru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hyperlink" Target="https://vk.com/public186137322" TargetMode="Externa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7" Type="http://schemas.openxmlformats.org/officeDocument/2006/relationships/image" Target="../media/image14.jpg"/><Relationship Id="rId2" Type="http://schemas.openxmlformats.org/officeDocument/2006/relationships/hyperlink" Target="https://gym498.ru/shkolnoe-radio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71005" y="2545255"/>
            <a:ext cx="8569325" cy="1470025"/>
          </a:xfrm>
        </p:spPr>
        <p:txBody>
          <a:bodyPr>
            <a:noAutofit/>
          </a:bodyPr>
          <a:lstStyle/>
          <a:p>
            <a:r>
              <a:rPr lang="ru-RU" sz="2800" dirty="0"/>
              <a:t>Тема проекта  </a:t>
            </a:r>
            <a:r>
              <a:rPr lang="ru-RU" sz="2800" b="1" dirty="0"/>
              <a:t>«Студия гуманитарных технологий - комплексная образовательная платформа формирования, развития и совершенствования гибких навыков учащихся как новый формат организации образовательного процесса»</a:t>
            </a:r>
            <a:endParaRPr lang="ru-RU" altLang="ru-RU" sz="2800" b="1" dirty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9337" y="824033"/>
            <a:ext cx="12072663" cy="149860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ru-RU" altLang="ru-RU" sz="2400" b="1" dirty="0">
                <a:solidFill>
                  <a:srgbClr val="002060"/>
                </a:solidFill>
                <a:cs typeface="Arial" charset="0"/>
              </a:rPr>
              <a:t>Реализация инновационной деятельности в гимназии </a:t>
            </a:r>
          </a:p>
          <a:p>
            <a:pPr>
              <a:spcBef>
                <a:spcPct val="0"/>
              </a:spcBef>
            </a:pPr>
            <a:r>
              <a:rPr lang="ru-RU" altLang="ru-RU" sz="2400" b="1" dirty="0">
                <a:solidFill>
                  <a:srgbClr val="002060"/>
                </a:solidFill>
                <a:cs typeface="Arial" charset="0"/>
              </a:rPr>
              <a:t>в </a:t>
            </a:r>
            <a:r>
              <a:rPr lang="ru-RU" altLang="ru-RU" sz="2400" b="1" dirty="0" smtClean="0">
                <a:solidFill>
                  <a:srgbClr val="002060"/>
                </a:solidFill>
                <a:cs typeface="Arial" charset="0"/>
              </a:rPr>
              <a:t>2023 </a:t>
            </a:r>
            <a:r>
              <a:rPr lang="ru-RU" altLang="ru-RU" sz="2400" b="1" dirty="0">
                <a:solidFill>
                  <a:srgbClr val="002060"/>
                </a:solidFill>
                <a:cs typeface="Arial" charset="0"/>
              </a:rPr>
              <a:t>учебном году</a:t>
            </a:r>
          </a:p>
        </p:txBody>
      </p:sp>
      <p:sp>
        <p:nvSpPr>
          <p:cNvPr id="4101" name="TextBox 1"/>
          <p:cNvSpPr txBox="1">
            <a:spLocks noChangeArrowheads="1"/>
          </p:cNvSpPr>
          <p:nvPr/>
        </p:nvSpPr>
        <p:spPr bwMode="auto">
          <a:xfrm>
            <a:off x="1871005" y="5931769"/>
            <a:ext cx="84439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dirty="0" smtClean="0">
                <a:solidFill>
                  <a:srgbClr val="002060"/>
                </a:solidFill>
                <a:latin typeface="+mj-lt"/>
                <a:cs typeface="Arial" charset="0"/>
              </a:rPr>
              <a:t>26 сентября 2023 года</a:t>
            </a:r>
            <a:endParaRPr lang="ru-RU" altLang="ru-RU" sz="2400" dirty="0">
              <a:solidFill>
                <a:srgbClr val="002060"/>
              </a:solidFill>
              <a:latin typeface="+mj-lt"/>
              <a:cs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2400" dirty="0">
                <a:solidFill>
                  <a:srgbClr val="002060"/>
                </a:solidFill>
                <a:latin typeface="+mj-lt"/>
                <a:cs typeface="Arial" charset="0"/>
                <a:hlinkClick r:id="rId4"/>
              </a:rPr>
              <a:t>www.gym498.ru</a:t>
            </a:r>
            <a:r>
              <a:rPr lang="en-US" altLang="ru-RU" sz="2400" dirty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endParaRPr lang="ru-RU" altLang="ru-RU" sz="2400" dirty="0">
              <a:solidFill>
                <a:srgbClr val="002060"/>
              </a:solidFill>
              <a:latin typeface="+mj-lt"/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51584" y="1900018"/>
            <a:ext cx="871296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Направление: «Новые форматы организации образовательного процесса»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b="1" dirty="0">
                <a:solidFill>
                  <a:schemeClr val="tx2"/>
                </a:solidFill>
              </a:rPr>
              <a:t/>
            </a:r>
            <a:br>
              <a:rPr lang="ru-RU" sz="3200" b="1" dirty="0">
                <a:solidFill>
                  <a:schemeClr val="tx2"/>
                </a:solidFill>
              </a:rPr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678189" y="4731440"/>
            <a:ext cx="42069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/>
              <a:t>Валентина Вячеславовна Поликарпова,</a:t>
            </a:r>
          </a:p>
          <a:p>
            <a:pPr algn="r"/>
            <a:r>
              <a:rPr lang="ru-RU" dirty="0" smtClean="0"/>
              <a:t> </a:t>
            </a:r>
            <a:r>
              <a:rPr lang="ru-RU" dirty="0" err="1" smtClean="0"/>
              <a:t>к.п.н</a:t>
            </a:r>
            <a:r>
              <a:rPr lang="ru-RU" dirty="0" smtClean="0"/>
              <a:t>., заместитель директора по УВР </a:t>
            </a:r>
          </a:p>
          <a:p>
            <a:pPr algn="r"/>
            <a:r>
              <a:rPr lang="ru-RU" dirty="0" smtClean="0"/>
              <a:t>ГБОУ гимназии № 498 Невского района </a:t>
            </a:r>
          </a:p>
          <a:p>
            <a:pPr algn="r"/>
            <a:r>
              <a:rPr lang="ru-RU" dirty="0" smtClean="0"/>
              <a:t>Санкт-Петербурга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390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10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297" y="164647"/>
            <a:ext cx="1203459" cy="1325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99656" y="2180871"/>
            <a:ext cx="65527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tx2"/>
                </a:solidFill>
                <a:ea typeface="+mj-ea"/>
                <a:cs typeface="+mj-cs"/>
              </a:rPr>
              <a:t>Благодарим за внимание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51584" y="3236988"/>
            <a:ext cx="7850042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Государственное бюджетное общеобразовательное </a:t>
            </a:r>
          </a:p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учреждение гимназия № 498 </a:t>
            </a:r>
            <a:endParaRPr lang="ru-RU" altLang="ru-RU" dirty="0">
              <a:solidFill>
                <a:schemeClr val="tx2"/>
              </a:solidFill>
            </a:endParaRPr>
          </a:p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Невского района Санкт-Петербурга</a:t>
            </a:r>
            <a:endParaRPr lang="ru-RU" altLang="ru-RU" dirty="0">
              <a:solidFill>
                <a:schemeClr val="tx2"/>
              </a:solidFill>
            </a:endParaRPr>
          </a:p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ru-RU" u="sng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www</a:t>
            </a:r>
            <a:r>
              <a:rPr lang="ru-RU" altLang="ru-RU" u="sng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altLang="ru-RU" u="sng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gym</a:t>
            </a:r>
            <a:r>
              <a:rPr lang="ru-RU" altLang="ru-RU" u="sng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498.</a:t>
            </a:r>
            <a:r>
              <a:rPr lang="en-US" altLang="ru-RU" u="sng" dirty="0" err="1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ru</a:t>
            </a:r>
            <a:endParaRPr lang="ru-RU" altLang="ru-RU" dirty="0">
              <a:solidFill>
                <a:schemeClr val="tx2"/>
              </a:solidFill>
            </a:endParaRPr>
          </a:p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телефон: </a:t>
            </a:r>
            <a:r>
              <a:rPr lang="ru-RU" altLang="ru-RU" b="1" dirty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(812)</a:t>
            </a:r>
            <a:r>
              <a:rPr lang="ru-RU" altLang="ru-RU" dirty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446-18-57</a:t>
            </a:r>
            <a:r>
              <a:rPr lang="ru-RU" altLang="ru-RU" dirty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93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07568" y="476673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Гибкие навыки</a:t>
            </a:r>
            <a:r>
              <a:rPr lang="ru-RU" sz="2400" dirty="0">
                <a:solidFill>
                  <a:srgbClr val="002060"/>
                </a:solidFill>
              </a:rPr>
              <a:t> (</a:t>
            </a:r>
            <a:r>
              <a:rPr lang="ru-RU" sz="2400" b="1" dirty="0" err="1">
                <a:solidFill>
                  <a:srgbClr val="002060"/>
                </a:solidFill>
              </a:rPr>
              <a:t>soft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skills</a:t>
            </a:r>
            <a:r>
              <a:rPr lang="ru-RU" sz="2400" dirty="0">
                <a:solidFill>
                  <a:srgbClr val="002060"/>
                </a:solidFill>
              </a:rPr>
              <a:t>)</a:t>
            </a:r>
            <a:r>
              <a:rPr lang="ru-RU" sz="2400" b="1" dirty="0">
                <a:solidFill>
                  <a:srgbClr val="002060"/>
                </a:solidFill>
              </a:rPr>
              <a:t>— </a:t>
            </a:r>
            <a:r>
              <a:rPr lang="ru-RU" sz="2400" dirty="0"/>
              <a:t>комплекс умений общего характера, тесно связанных с личностными качествами, являющимися </a:t>
            </a:r>
            <a:r>
              <a:rPr lang="ru-RU" sz="2400" dirty="0" err="1"/>
              <a:t>надпрофессиональными</a:t>
            </a:r>
            <a:r>
              <a:rPr lang="ru-RU" sz="2400" dirty="0"/>
              <a:t>, «сквозными».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83760" y="2599897"/>
            <a:ext cx="2052000" cy="2592288"/>
          </a:xfrm>
          <a:prstGeom prst="roundRect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8000"/>
                </a:solidFill>
              </a:rPr>
              <a:t>Мышление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cs typeface="Times New Roman" panose="02020603050405020304" pitchFamily="18" charset="0"/>
              </a:rPr>
              <a:t>креативное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cs typeface="Times New Roman" panose="02020603050405020304" pitchFamily="18" charset="0"/>
              </a:rPr>
              <a:t>проектное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cs typeface="Times New Roman" panose="02020603050405020304" pitchFamily="18" charset="0"/>
              </a:rPr>
              <a:t>критическое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cs typeface="Times New Roman" panose="02020603050405020304" pitchFamily="18" charset="0"/>
              </a:rPr>
              <a:t>функциональное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079776" y="2571978"/>
            <a:ext cx="2052000" cy="2592288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Координация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</a:rPr>
              <a:t>планирование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</a:rPr>
              <a:t>командная работа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</a:rPr>
              <a:t>тайм-менеджмент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</a:rPr>
              <a:t>принятие оптимальных решений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400256" y="2576736"/>
            <a:ext cx="2052000" cy="25922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solidFill>
                  <a:schemeClr val="tx2"/>
                </a:solidFill>
                <a:cs typeface="Times New Roman" panose="02020603050405020304" pitchFamily="18" charset="0"/>
              </a:rPr>
              <a:t>Психологические ресурсы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cs typeface="Times New Roman" panose="02020603050405020304" pitchFamily="18" charset="0"/>
              </a:rPr>
              <a:t>память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cs typeface="Times New Roman" panose="02020603050405020304" pitchFamily="18" charset="0"/>
              </a:rPr>
              <a:t>внимание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cs typeface="Times New Roman" panose="02020603050405020304" pitchFamily="18" charset="0"/>
              </a:rPr>
              <a:t>стрессоустойчивость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cs typeface="Times New Roman" panose="02020603050405020304" pitchFamily="18" charset="0"/>
              </a:rPr>
              <a:t>управление собой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cs typeface="Times New Roman" panose="02020603050405020304" pitchFamily="18" charset="0"/>
              </a:rPr>
              <a:t>эмоциональный интеллект</a:t>
            </a:r>
            <a:r>
              <a:rPr lang="ru-RU" sz="1600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233907" y="2581284"/>
            <a:ext cx="2052000" cy="2592288"/>
          </a:xfrm>
          <a:prstGeom prst="round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Коммуникация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ораторское искусство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деловое общение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интерактивное общение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письменная коммуникация</a:t>
            </a:r>
          </a:p>
        </p:txBody>
      </p:sp>
      <p:sp>
        <p:nvSpPr>
          <p:cNvPr id="13" name="Правая фигурная скобка 12"/>
          <p:cNvSpPr/>
          <p:nvPr/>
        </p:nvSpPr>
        <p:spPr>
          <a:xfrm rot="5400000">
            <a:off x="5640671" y="877652"/>
            <a:ext cx="945976" cy="8928992"/>
          </a:xfrm>
          <a:prstGeom prst="rightBrace">
            <a:avLst/>
          </a:prstGeom>
          <a:ln w="317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377546" y="5949281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НАВЫКИ </a:t>
            </a:r>
            <a:r>
              <a:rPr lang="en-US" sz="3600" b="1" dirty="0">
                <a:solidFill>
                  <a:srgbClr val="002060"/>
                </a:solidFill>
              </a:rPr>
              <a:t>XXI</a:t>
            </a:r>
            <a:r>
              <a:rPr lang="ru-RU" sz="3600" b="1" dirty="0">
                <a:solidFill>
                  <a:srgbClr val="002060"/>
                </a:solidFill>
              </a:rPr>
              <a:t> ВЕКА</a:t>
            </a:r>
          </a:p>
        </p:txBody>
      </p:sp>
    </p:spTree>
    <p:extLst>
      <p:ext uri="{BB962C8B-B14F-4D97-AF65-F5344CB8AC3E}">
        <p14:creationId xmlns:p14="http://schemas.microsoft.com/office/powerpoint/2010/main" val="399651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2023 </a:t>
            </a:r>
            <a:r>
              <a:rPr lang="ru-RU" b="1" dirty="0" smtClean="0">
                <a:solidFill>
                  <a:srgbClr val="002060"/>
                </a:solidFill>
              </a:rPr>
              <a:t>– </a:t>
            </a:r>
            <a:r>
              <a:rPr lang="ru-RU" b="1" dirty="0" smtClean="0">
                <a:solidFill>
                  <a:srgbClr val="002060"/>
                </a:solidFill>
              </a:rPr>
              <a:t>2024 </a:t>
            </a:r>
            <a:r>
              <a:rPr lang="ru-RU" b="1" dirty="0" smtClean="0">
                <a:solidFill>
                  <a:srgbClr val="002060"/>
                </a:solidFill>
              </a:rPr>
              <a:t>учебный год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 err="1" smtClean="0"/>
              <a:t>Проектировочно</a:t>
            </a:r>
            <a:r>
              <a:rPr lang="ru-RU" sz="4000" dirty="0" smtClean="0"/>
              <a:t>-преобразующий </a:t>
            </a:r>
            <a:r>
              <a:rPr lang="ru-RU" sz="4000" dirty="0"/>
              <a:t>этап (январь 2023 - февраль 2025 года)</a:t>
            </a:r>
            <a:endParaRPr lang="ru-RU" sz="4000" dirty="0" smtClean="0"/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941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работы на 2023-2024 год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268760"/>
            <a:ext cx="10972800" cy="5112567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Участие в городском конкурсе инновационных продуктов «Сильные решения» (сентябрь – октябрь 2023)</a:t>
            </a:r>
          </a:p>
          <a:p>
            <a:r>
              <a:rPr lang="ru-RU" dirty="0" smtClean="0"/>
              <a:t>Организация и проведение дискуссионной площадки  «Универсальные компетенции в контексте </a:t>
            </a:r>
            <a:r>
              <a:rPr lang="ru-RU" dirty="0" err="1" smtClean="0"/>
              <a:t>профориентационной</a:t>
            </a:r>
            <a:r>
              <a:rPr lang="ru-RU" dirty="0" smtClean="0"/>
              <a:t> работы с учащимися» (декабрь 2023)</a:t>
            </a:r>
          </a:p>
          <a:p>
            <a:r>
              <a:rPr lang="ru-RU" dirty="0" smtClean="0"/>
              <a:t>Реализация в рамках РИП психолого-педагогического направления в условиях </a:t>
            </a:r>
            <a:r>
              <a:rPr lang="ru-RU" dirty="0" err="1" smtClean="0"/>
              <a:t>предпрофильных</a:t>
            </a:r>
            <a:r>
              <a:rPr lang="ru-RU" dirty="0" smtClean="0"/>
              <a:t> и профильных классов (в течение учебного года)</a:t>
            </a:r>
          </a:p>
          <a:p>
            <a:r>
              <a:rPr lang="ru-RU" dirty="0" smtClean="0"/>
              <a:t>Работа над конечными продуктами, заявленными в проекте </a:t>
            </a:r>
            <a:r>
              <a:rPr lang="ru-RU" dirty="0"/>
              <a:t>(в течение учебного года)</a:t>
            </a:r>
          </a:p>
          <a:p>
            <a:r>
              <a:rPr lang="ru-RU" dirty="0" smtClean="0"/>
              <a:t>Мероприятие в рамках ПМОФ (март 2024)</a:t>
            </a:r>
          </a:p>
          <a:p>
            <a:r>
              <a:rPr lang="ru-RU" dirty="0" smtClean="0"/>
              <a:t>Образовательные </a:t>
            </a:r>
            <a:r>
              <a:rPr lang="ru-RU" dirty="0" err="1" smtClean="0"/>
              <a:t>интенсивы</a:t>
            </a:r>
            <a:r>
              <a:rPr lang="ru-RU" dirty="0" smtClean="0"/>
              <a:t> для учащихся в каникулярное время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4276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Деятельность РИП в октябре-ноябре 2023 года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344" y="980728"/>
            <a:ext cx="11809312" cy="5400599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Участие в городском конкурсе инновационных продуктов «Сильные решения» </a:t>
            </a:r>
            <a:r>
              <a:rPr lang="ru-RU" dirty="0" smtClean="0"/>
              <a:t>( 30 ноября 2023 – очный тур). </a:t>
            </a:r>
            <a:r>
              <a:rPr lang="ru-RU" b="1" dirty="0" smtClean="0"/>
              <a:t>М</a:t>
            </a:r>
            <a:r>
              <a:rPr lang="ru-RU" b="1" dirty="0" smtClean="0"/>
              <a:t>одель </a:t>
            </a:r>
            <a:r>
              <a:rPr lang="ru-RU" b="1" dirty="0"/>
              <a:t>сопровождения проектно-исследовательской деятельности обучающихся «</a:t>
            </a:r>
            <a:r>
              <a:rPr lang="ru-RU" b="1" dirty="0" err="1"/>
              <a:t>ТраеКТОриЯ</a:t>
            </a:r>
            <a:r>
              <a:rPr lang="ru-RU" b="1" dirty="0"/>
              <a:t>» в цифровой образовательной </a:t>
            </a:r>
            <a:r>
              <a:rPr lang="ru-RU" b="1" dirty="0" smtClean="0"/>
              <a:t>среде.</a:t>
            </a:r>
            <a:endParaRPr lang="ru-RU" b="1" dirty="0" smtClean="0"/>
          </a:p>
          <a:p>
            <a:r>
              <a:rPr lang="ru-RU" dirty="0"/>
              <a:t>Трансформационная игра для учителей по развитию гибких навыков (17 октября 2023 года)</a:t>
            </a:r>
          </a:p>
          <a:p>
            <a:r>
              <a:rPr lang="ru-RU" dirty="0"/>
              <a:t>Городская </a:t>
            </a:r>
            <a:r>
              <a:rPr lang="ru-RU" dirty="0" err="1"/>
              <a:t>стажировочная</a:t>
            </a:r>
            <a:r>
              <a:rPr lang="ru-RU" dirty="0"/>
              <a:t> площадка для курсов повышения квалификации </a:t>
            </a:r>
            <a:r>
              <a:rPr lang="ru-RU" dirty="0" err="1"/>
              <a:t>РЦОКа</a:t>
            </a:r>
            <a:r>
              <a:rPr lang="ru-RU" dirty="0"/>
              <a:t> (24 октября 2023 года)</a:t>
            </a:r>
          </a:p>
          <a:p>
            <a:r>
              <a:rPr lang="ru-RU" dirty="0"/>
              <a:t>Образовательные </a:t>
            </a:r>
            <a:r>
              <a:rPr lang="ru-RU" dirty="0" err="1"/>
              <a:t>интенсивы</a:t>
            </a:r>
            <a:r>
              <a:rPr lang="ru-RU" dirty="0"/>
              <a:t> для учащихся в каникулярное время («Педагогический дебют» и «Навыки 21 века»)</a:t>
            </a:r>
          </a:p>
          <a:p>
            <a:r>
              <a:rPr lang="ru-RU" dirty="0" smtClean="0"/>
              <a:t>Реализация </a:t>
            </a:r>
            <a:r>
              <a:rPr lang="ru-RU" dirty="0" smtClean="0"/>
              <a:t>в рамках РИП психолого-педагогического направления в условиях </a:t>
            </a:r>
            <a:r>
              <a:rPr lang="ru-RU" dirty="0" err="1" smtClean="0"/>
              <a:t>предпрофильных</a:t>
            </a:r>
            <a:r>
              <a:rPr lang="ru-RU" dirty="0" smtClean="0"/>
              <a:t> и профильных </a:t>
            </a:r>
            <a:r>
              <a:rPr lang="ru-RU" dirty="0" smtClean="0"/>
              <a:t>классов (более 10 мероприятий)</a:t>
            </a:r>
          </a:p>
          <a:p>
            <a:r>
              <a:rPr lang="ru-RU" dirty="0" smtClean="0"/>
              <a:t>Реализация краткосрочных программ дополнительного образования «Педагогический дебют» и «Моя будущая профессия» (248 учащихся)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67630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978" y="188639"/>
            <a:ext cx="4239022" cy="47496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41579" t="3360" r="23929" b="5922"/>
          <a:stretch/>
        </p:blipFill>
        <p:spPr>
          <a:xfrm>
            <a:off x="5663952" y="188639"/>
            <a:ext cx="3202356" cy="47377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191613"/>
            <a:ext cx="3279412" cy="62373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27326" y="6103981"/>
            <a:ext cx="4857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← Трансформационная игра для учителей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528048" y="4952750"/>
            <a:ext cx="5419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↑Тематические </a:t>
            </a:r>
            <a:r>
              <a:rPr lang="ru-RU" dirty="0" err="1" smtClean="0"/>
              <a:t>интесивы</a:t>
            </a:r>
            <a:r>
              <a:rPr lang="ru-RU" dirty="0" smtClean="0"/>
              <a:t> в каникулярное время</a:t>
            </a:r>
            <a:endParaRPr lang="ru-RU" dirty="0"/>
          </a:p>
        </p:txBody>
      </p:sp>
      <p:pic>
        <p:nvPicPr>
          <p:cNvPr id="10" name="Рисунок 9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5756" y="692696"/>
            <a:ext cx="1563235" cy="124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987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24" y="0"/>
            <a:ext cx="9345329" cy="68303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52" y="188640"/>
            <a:ext cx="2000973" cy="200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90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3762465" y="125320"/>
            <a:ext cx="8251714" cy="6510521"/>
            <a:chOff x="1849582" y="167361"/>
            <a:chExt cx="8251714" cy="6510521"/>
          </a:xfrm>
        </p:grpSpPr>
        <p:sp>
          <p:nvSpPr>
            <p:cNvPr id="95" name="Кольцо 94"/>
            <p:cNvSpPr/>
            <p:nvPr/>
          </p:nvSpPr>
          <p:spPr>
            <a:xfrm>
              <a:off x="1849582" y="969946"/>
              <a:ext cx="8251714" cy="4887037"/>
            </a:xfrm>
            <a:prstGeom prst="donu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4799194" y="2730441"/>
              <a:ext cx="2405715" cy="1218225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Студия</a:t>
              </a:r>
              <a:br>
                <a:rPr lang="ru-RU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ru-RU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гуманитарных</a:t>
              </a:r>
            </a:p>
            <a:p>
              <a:pPr algn="ctr"/>
              <a:r>
                <a:rPr lang="ru-RU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технологий</a:t>
              </a:r>
              <a:endPara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7547261" y="1797627"/>
              <a:ext cx="2008909" cy="67887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Лаборатория</a:t>
              </a:r>
              <a:br>
                <a:rPr lang="ru-RU" dirty="0" smtClean="0"/>
              </a:br>
              <a:r>
                <a:rPr lang="ru-RU" dirty="0" smtClean="0"/>
                <a:t>координации</a:t>
              </a:r>
              <a:endParaRPr lang="ru-RU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7585645" y="4143355"/>
              <a:ext cx="2008909" cy="70360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/>
                <a:t>Лаборатория</a:t>
              </a:r>
              <a:br>
                <a:rPr lang="ru-RU" sz="1600" dirty="0" smtClean="0"/>
              </a:br>
              <a:r>
                <a:rPr lang="ru-RU" sz="1600" dirty="0" smtClean="0"/>
                <a:t>психологических ресурсов</a:t>
              </a:r>
              <a:endParaRPr lang="ru-RU" sz="1600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445328" y="1783773"/>
              <a:ext cx="2008909" cy="69272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Лаборатория</a:t>
              </a:r>
              <a:br>
                <a:rPr lang="ru-RU" dirty="0" smtClean="0"/>
              </a:br>
              <a:r>
                <a:rPr lang="ru-RU" dirty="0" smtClean="0"/>
                <a:t>мышления</a:t>
              </a:r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2410551" y="4173767"/>
              <a:ext cx="2008909" cy="70311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Лаборатория</a:t>
              </a:r>
              <a:br>
                <a:rPr lang="ru-RU" dirty="0" smtClean="0"/>
              </a:br>
              <a:r>
                <a:rPr lang="ru-RU" dirty="0" smtClean="0"/>
                <a:t>коммуникации</a:t>
              </a:r>
              <a:endParaRPr lang="ru-RU" dirty="0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2296393" y="1243463"/>
              <a:ext cx="1046017" cy="37407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/>
                <a:t>Креативное мышление</a:t>
              </a:r>
              <a:endParaRPr lang="ru-RU" sz="1200" dirty="0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460175" y="1243463"/>
              <a:ext cx="1046017" cy="37407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/>
                <a:t>Критическое мышление</a:t>
              </a:r>
              <a:endParaRPr lang="ru-RU" sz="1200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7527779" y="1254003"/>
              <a:ext cx="1046017" cy="37407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/>
                <a:t>Командная работа</a:t>
              </a:r>
              <a:endParaRPr lang="ru-RU" sz="1200" dirty="0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8694593" y="1233066"/>
              <a:ext cx="1046017" cy="37407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00" dirty="0" err="1" smtClean="0"/>
                <a:t>Планиро-вание</a:t>
              </a:r>
              <a:endParaRPr lang="ru-RU" sz="1200" dirty="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230567" y="2682331"/>
              <a:ext cx="1046017" cy="37407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/>
                <a:t>Проектное мышление</a:t>
              </a:r>
              <a:endParaRPr lang="ru-RU" sz="1200" dirty="0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3401305" y="2684342"/>
              <a:ext cx="1288462" cy="37407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/>
                <a:t>Функциональная</a:t>
              </a:r>
              <a:r>
                <a:rPr lang="ru-RU" sz="1100" dirty="0" smtClean="0"/>
                <a:t> </a:t>
              </a:r>
              <a:r>
                <a:rPr lang="ru-RU" sz="1200" dirty="0" smtClean="0"/>
                <a:t>грамотность</a:t>
              </a:r>
              <a:endParaRPr lang="ru-RU" sz="1200" dirty="0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3476162" y="3571079"/>
              <a:ext cx="1206642" cy="408634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/>
                <a:t>Письменная коммуникация</a:t>
              </a:r>
              <a:endParaRPr lang="ru-RU" sz="1200" dirty="0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2122950" y="3437544"/>
              <a:ext cx="1163782" cy="54826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/>
                <a:t>Презентация и ораторское искусство</a:t>
              </a: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2274097" y="5053329"/>
              <a:ext cx="1163782" cy="37407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/>
                <a:t>Деловое общение</a:t>
              </a:r>
              <a:endParaRPr lang="ru-RU" sz="1200" dirty="0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3607775" y="5053329"/>
              <a:ext cx="1232622" cy="37407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/>
                <a:t>Интерактивное общение</a:t>
              </a:r>
              <a:endParaRPr lang="ru-RU" sz="1200" dirty="0"/>
            </a:p>
          </p:txBody>
        </p:sp>
        <p:sp>
          <p:nvSpPr>
            <p:cNvPr id="25" name="Выноска со стрелкой вверх 24"/>
            <p:cNvSpPr/>
            <p:nvPr/>
          </p:nvSpPr>
          <p:spPr>
            <a:xfrm>
              <a:off x="2237367" y="5763482"/>
              <a:ext cx="1859105" cy="914400"/>
            </a:xfrm>
            <a:prstGeom prst="upArrowCallout">
              <a:avLst/>
            </a:prstGeom>
            <a:solidFill>
              <a:srgbClr val="C2B1C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Дополнительное образование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6" name="Выноска со стрелкой вверх 25"/>
            <p:cNvSpPr/>
            <p:nvPr/>
          </p:nvSpPr>
          <p:spPr>
            <a:xfrm>
              <a:off x="4341526" y="5756788"/>
              <a:ext cx="1697253" cy="907493"/>
            </a:xfrm>
            <a:prstGeom prst="upArrowCallout">
              <a:avLst/>
            </a:prstGeom>
            <a:solidFill>
              <a:srgbClr val="C2B1C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Центры проф. подготовки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8" name="Выноска со стрелкой вверх 27"/>
            <p:cNvSpPr/>
            <p:nvPr/>
          </p:nvSpPr>
          <p:spPr>
            <a:xfrm>
              <a:off x="6386080" y="5759988"/>
              <a:ext cx="1710170" cy="914400"/>
            </a:xfrm>
            <a:prstGeom prst="upArrowCallout">
              <a:avLst/>
            </a:prstGeom>
            <a:solidFill>
              <a:srgbClr val="C2B1C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Учреждения культуры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7314336" y="2693606"/>
              <a:ext cx="1264227" cy="37407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/>
                <a:t>Тайм-</a:t>
              </a:r>
              <a:br>
                <a:rPr lang="ru-RU" sz="1200" dirty="0" smtClean="0"/>
              </a:br>
              <a:r>
                <a:rPr lang="ru-RU" sz="1200" dirty="0" err="1" smtClean="0"/>
                <a:t>менеджемент</a:t>
              </a:r>
              <a:endParaRPr lang="ru-RU" sz="1200" dirty="0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8696321" y="2692241"/>
              <a:ext cx="1264227" cy="50829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/>
                <a:t>Принятие оптимальных решения</a:t>
              </a:r>
              <a:endParaRPr lang="ru-RU" sz="1200" dirty="0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7383392" y="3370243"/>
              <a:ext cx="1265095" cy="56715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/>
                <a:t>Внимание</a:t>
              </a:r>
            </a:p>
            <a:p>
              <a:pPr algn="ctr"/>
              <a:r>
                <a:rPr lang="ru-RU" sz="1200" dirty="0" smtClean="0"/>
                <a:t>Память</a:t>
              </a:r>
            </a:p>
            <a:p>
              <a:pPr algn="ctr"/>
              <a:r>
                <a:rPr lang="ru-RU" sz="1200" dirty="0" smtClean="0"/>
                <a:t>Мышление</a:t>
              </a:r>
              <a:endParaRPr lang="ru-RU" sz="1200" dirty="0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8718401" y="3530516"/>
              <a:ext cx="1264227" cy="43835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00" dirty="0" err="1" smtClean="0"/>
                <a:t>Стрессо</a:t>
              </a:r>
              <a:r>
                <a:rPr lang="ru-RU" sz="1200" dirty="0" smtClean="0"/>
                <a:t>-устойчивость</a:t>
              </a:r>
              <a:endParaRPr lang="ru-RU" sz="1200" dirty="0"/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7407999" y="5053330"/>
              <a:ext cx="1046017" cy="37407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/>
                <a:t>Управление собой</a:t>
              </a:r>
              <a:endParaRPr lang="ru-RU" sz="1200" dirty="0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8641622" y="5074918"/>
              <a:ext cx="1371603" cy="37407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/>
                <a:t>Эмоциональный интеллект</a:t>
              </a:r>
              <a:endParaRPr lang="ru-RU" sz="1200" dirty="0"/>
            </a:p>
          </p:txBody>
        </p:sp>
        <p:sp>
          <p:nvSpPr>
            <p:cNvPr id="2" name="Выноска со стрелкой вниз 1"/>
            <p:cNvSpPr/>
            <p:nvPr/>
          </p:nvSpPr>
          <p:spPr>
            <a:xfrm>
              <a:off x="2439554" y="167362"/>
              <a:ext cx="1698910" cy="889031"/>
            </a:xfrm>
            <a:prstGeom prst="downArrowCallout">
              <a:avLst/>
            </a:prstGeom>
            <a:solidFill>
              <a:srgbClr val="C2B1C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Дошкольное образование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35" name="Выноска со стрелкой вниз 34"/>
            <p:cNvSpPr/>
            <p:nvPr/>
          </p:nvSpPr>
          <p:spPr>
            <a:xfrm>
              <a:off x="4418740" y="177807"/>
              <a:ext cx="1698910" cy="889031"/>
            </a:xfrm>
            <a:prstGeom prst="downArrowCallout">
              <a:avLst/>
            </a:prstGeom>
            <a:solidFill>
              <a:srgbClr val="C2B1C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Общее образование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41" name="Выноска со стрелкой вниз 40"/>
            <p:cNvSpPr/>
            <p:nvPr/>
          </p:nvSpPr>
          <p:spPr>
            <a:xfrm>
              <a:off x="6386080" y="185246"/>
              <a:ext cx="1698910" cy="889031"/>
            </a:xfrm>
            <a:prstGeom prst="downArrowCallout">
              <a:avLst/>
            </a:prstGeom>
            <a:solidFill>
              <a:srgbClr val="C2B1C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СПО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42" name="Выноска со стрелкой вниз 41"/>
            <p:cNvSpPr/>
            <p:nvPr/>
          </p:nvSpPr>
          <p:spPr>
            <a:xfrm>
              <a:off x="8291944" y="167361"/>
              <a:ext cx="1698910" cy="889031"/>
            </a:xfrm>
            <a:prstGeom prst="downArrowCallout">
              <a:avLst/>
            </a:prstGeom>
            <a:solidFill>
              <a:srgbClr val="C2B1C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ВУЗы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43" name="Выноска со стрелкой вверх 42"/>
            <p:cNvSpPr/>
            <p:nvPr/>
          </p:nvSpPr>
          <p:spPr>
            <a:xfrm>
              <a:off x="8341304" y="5749881"/>
              <a:ext cx="1698910" cy="914400"/>
            </a:xfrm>
            <a:prstGeom prst="upArrowCallout">
              <a:avLst/>
            </a:prstGeom>
            <a:solidFill>
              <a:srgbClr val="C2B1C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Предприятия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cxnSp>
          <p:nvCxnSpPr>
            <p:cNvPr id="4" name="Прямая со стрелкой 3"/>
            <p:cNvCxnSpPr/>
            <p:nvPr/>
          </p:nvCxnSpPr>
          <p:spPr>
            <a:xfrm flipV="1">
              <a:off x="6462260" y="2158654"/>
              <a:ext cx="1122239" cy="54110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 стрелкой 32"/>
            <p:cNvCxnSpPr>
              <a:endCxn id="9" idx="3"/>
            </p:cNvCxnSpPr>
            <p:nvPr/>
          </p:nvCxnSpPr>
          <p:spPr>
            <a:xfrm flipH="1" flipV="1">
              <a:off x="4454237" y="2130137"/>
              <a:ext cx="1056408" cy="56961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 стрелкой 43"/>
            <p:cNvCxnSpPr/>
            <p:nvPr/>
          </p:nvCxnSpPr>
          <p:spPr>
            <a:xfrm flipH="1">
              <a:off x="4400950" y="3993557"/>
              <a:ext cx="1127155" cy="53393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 стрелкой 45"/>
            <p:cNvCxnSpPr>
              <a:endCxn id="8" idx="1"/>
            </p:cNvCxnSpPr>
            <p:nvPr/>
          </p:nvCxnSpPr>
          <p:spPr>
            <a:xfrm>
              <a:off x="6501970" y="3993557"/>
              <a:ext cx="1083675" cy="50159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 стрелкой 52"/>
            <p:cNvCxnSpPr/>
            <p:nvPr/>
          </p:nvCxnSpPr>
          <p:spPr>
            <a:xfrm flipV="1">
              <a:off x="3983183" y="1617536"/>
              <a:ext cx="0" cy="15929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 стрелкой 53"/>
            <p:cNvCxnSpPr/>
            <p:nvPr/>
          </p:nvCxnSpPr>
          <p:spPr>
            <a:xfrm flipV="1">
              <a:off x="2855988" y="1617536"/>
              <a:ext cx="0" cy="15929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 стрелкой 54"/>
            <p:cNvCxnSpPr/>
            <p:nvPr/>
          </p:nvCxnSpPr>
          <p:spPr>
            <a:xfrm flipV="1">
              <a:off x="8084990" y="1624475"/>
              <a:ext cx="0" cy="15929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 стрелкой 55"/>
            <p:cNvCxnSpPr/>
            <p:nvPr/>
          </p:nvCxnSpPr>
          <p:spPr>
            <a:xfrm flipV="1">
              <a:off x="9118020" y="1617536"/>
              <a:ext cx="0" cy="15929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 стрелкой 56"/>
            <p:cNvCxnSpPr/>
            <p:nvPr/>
          </p:nvCxnSpPr>
          <p:spPr>
            <a:xfrm flipV="1">
              <a:off x="2912054" y="4018707"/>
              <a:ext cx="0" cy="15929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 стрелкой 57"/>
            <p:cNvCxnSpPr/>
            <p:nvPr/>
          </p:nvCxnSpPr>
          <p:spPr>
            <a:xfrm flipV="1">
              <a:off x="4073093" y="3993557"/>
              <a:ext cx="0" cy="15929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 стрелкой 59"/>
            <p:cNvCxnSpPr/>
            <p:nvPr/>
          </p:nvCxnSpPr>
          <p:spPr>
            <a:xfrm flipV="1">
              <a:off x="8090186" y="3942486"/>
              <a:ext cx="0" cy="15929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 стрелкой 60"/>
            <p:cNvCxnSpPr/>
            <p:nvPr/>
          </p:nvCxnSpPr>
          <p:spPr>
            <a:xfrm flipV="1">
              <a:off x="9118020" y="3990481"/>
              <a:ext cx="0" cy="15929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 стрелкой 67"/>
            <p:cNvCxnSpPr/>
            <p:nvPr/>
          </p:nvCxnSpPr>
          <p:spPr>
            <a:xfrm>
              <a:off x="8084990" y="2505171"/>
              <a:ext cx="0" cy="1584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я со стрелкой 68"/>
            <p:cNvCxnSpPr/>
            <p:nvPr/>
          </p:nvCxnSpPr>
          <p:spPr>
            <a:xfrm>
              <a:off x="9141399" y="2505171"/>
              <a:ext cx="0" cy="1584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я со стрелкой 69"/>
            <p:cNvCxnSpPr/>
            <p:nvPr/>
          </p:nvCxnSpPr>
          <p:spPr>
            <a:xfrm>
              <a:off x="8071565" y="4875714"/>
              <a:ext cx="0" cy="1584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я со стрелкой 70"/>
            <p:cNvCxnSpPr/>
            <p:nvPr/>
          </p:nvCxnSpPr>
          <p:spPr>
            <a:xfrm>
              <a:off x="9127545" y="4888239"/>
              <a:ext cx="0" cy="1584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я со стрелкой 71"/>
            <p:cNvCxnSpPr/>
            <p:nvPr/>
          </p:nvCxnSpPr>
          <p:spPr>
            <a:xfrm>
              <a:off x="2912054" y="4888239"/>
              <a:ext cx="0" cy="1584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Прямая со стрелкой 72"/>
            <p:cNvCxnSpPr/>
            <p:nvPr/>
          </p:nvCxnSpPr>
          <p:spPr>
            <a:xfrm>
              <a:off x="4044518" y="4888239"/>
              <a:ext cx="0" cy="1584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 стрелкой 73"/>
            <p:cNvCxnSpPr/>
            <p:nvPr/>
          </p:nvCxnSpPr>
          <p:spPr>
            <a:xfrm>
              <a:off x="2855988" y="2505171"/>
              <a:ext cx="0" cy="1584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Прямая со стрелкой 74"/>
            <p:cNvCxnSpPr/>
            <p:nvPr/>
          </p:nvCxnSpPr>
          <p:spPr>
            <a:xfrm>
              <a:off x="3966084" y="2505171"/>
              <a:ext cx="0" cy="1584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Скругленный прямоугольник 4"/>
          <p:cNvSpPr/>
          <p:nvPr/>
        </p:nvSpPr>
        <p:spPr>
          <a:xfrm>
            <a:off x="103931" y="202302"/>
            <a:ext cx="3541748" cy="1828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u="sng" dirty="0" smtClean="0"/>
              <a:t>Школьная телестудия</a:t>
            </a:r>
            <a:r>
              <a:rPr lang="en-US" sz="3200" u="sng" dirty="0" smtClean="0"/>
              <a:t> </a:t>
            </a:r>
            <a:r>
              <a:rPr lang="ru-RU" sz="3200" u="sng" dirty="0" smtClean="0"/>
              <a:t>=</a:t>
            </a:r>
            <a:r>
              <a:rPr lang="en-US" sz="3200" u="sng" dirty="0" smtClean="0"/>
              <a:t>&gt; </a:t>
            </a:r>
            <a:r>
              <a:rPr lang="ru-RU" sz="2800" dirty="0" err="1" smtClean="0"/>
              <a:t>медиатека</a:t>
            </a:r>
            <a:r>
              <a:rPr lang="ru-RU" sz="2800" dirty="0" smtClean="0"/>
              <a:t> видеоматериалов</a:t>
            </a:r>
            <a:endParaRPr lang="ru-RU" sz="2800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738" y="2144950"/>
            <a:ext cx="2710243" cy="2710243"/>
          </a:xfrm>
          <a:prstGeom prst="rect">
            <a:avLst/>
          </a:prstGeom>
        </p:spPr>
      </p:pic>
      <p:sp>
        <p:nvSpPr>
          <p:cNvPr id="22" name="Стрелка вверх 21"/>
          <p:cNvSpPr/>
          <p:nvPr/>
        </p:nvSpPr>
        <p:spPr>
          <a:xfrm rot="8355933">
            <a:off x="3370868" y="1758360"/>
            <a:ext cx="766508" cy="871989"/>
          </a:xfrm>
          <a:prstGeom prst="up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4" y="4804916"/>
            <a:ext cx="2053672" cy="196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08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>
            <a:hlinkClick r:id="rId2"/>
          </p:cNvPr>
          <p:cNvSpPr/>
          <p:nvPr/>
        </p:nvSpPr>
        <p:spPr>
          <a:xfrm>
            <a:off x="925377" y="1695884"/>
            <a:ext cx="4041884" cy="12732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Радио на миллион</a:t>
            </a:r>
            <a:endParaRPr lang="ru-RU" sz="28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547300" y="1654845"/>
            <a:ext cx="4041884" cy="12732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Студия гуманитарных технологий</a:t>
            </a:r>
            <a:endParaRPr lang="ru-RU" sz="2800" dirty="0"/>
          </a:p>
        </p:txBody>
      </p:sp>
      <p:pic>
        <p:nvPicPr>
          <p:cNvPr id="1026" name="Picture 2" descr="http://qrcoder.ru/code/?https%3A%2F%2Fgym498.ru%2Fshkolnoe-radio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33" y="969684"/>
            <a:ext cx="1129835" cy="112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qrcoder.ru/code/?https%3A%2F%2Fgym498.ru%2Fstudiya-gumanitarnyh-tehnologij-1&amp;4&amp;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1875" y="860229"/>
            <a:ext cx="1045486" cy="104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917" y="3553026"/>
            <a:ext cx="4740649" cy="266661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1" t="21495"/>
          <a:stretch/>
        </p:blipFill>
        <p:spPr>
          <a:xfrm>
            <a:off x="806317" y="3598072"/>
            <a:ext cx="4279999" cy="269812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619" y="7577"/>
            <a:ext cx="3678785" cy="1427984"/>
          </a:xfrm>
          <a:prstGeom prst="rect">
            <a:avLst/>
          </a:prstGeom>
        </p:spPr>
      </p:pic>
      <p:sp>
        <p:nvSpPr>
          <p:cNvPr id="5" name="Стрелка вниз 4"/>
          <p:cNvSpPr/>
          <p:nvPr/>
        </p:nvSpPr>
        <p:spPr>
          <a:xfrm rot="1955520">
            <a:off x="4801789" y="1339720"/>
            <a:ext cx="688490" cy="5658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19614223">
            <a:off x="7024731" y="1340916"/>
            <a:ext cx="688490" cy="5658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99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884</TotalTime>
  <Words>440</Words>
  <Application>Microsoft Office PowerPoint</Application>
  <PresentationFormat>Широкоэкранный</PresentationFormat>
  <Paragraphs>95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Тема проекта  «Студия гуманитарных технологий - комплексная образовательная платформа формирования, развития и совершенствования гибких навыков учащихся как новый формат организации образовательного процесса»</vt:lpstr>
      <vt:lpstr>Презентация PowerPoint</vt:lpstr>
      <vt:lpstr>2023 – 2024 учебный год</vt:lpstr>
      <vt:lpstr>План работы на 2023-2024 год</vt:lpstr>
      <vt:lpstr>Деятельность РИП в октябре-ноябре 2023 года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Студия гуманитарных технологий - комплексная образовательная платформа формирования, развития и совершенствования гибких навыков учащихся в условиях непрерывной профессионализации личности</dc:title>
  <dc:creator>User6</dc:creator>
  <cp:lastModifiedBy>498-47</cp:lastModifiedBy>
  <cp:revision>65</cp:revision>
  <cp:lastPrinted>2023-09-26T09:21:22Z</cp:lastPrinted>
  <dcterms:created xsi:type="dcterms:W3CDTF">2022-06-15T10:10:43Z</dcterms:created>
  <dcterms:modified xsi:type="dcterms:W3CDTF">2023-11-27T12:21:24Z</dcterms:modified>
</cp:coreProperties>
</file>